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handoutMasterIdLst>
    <p:handoutMasterId r:id="rId27"/>
  </p:handoutMasterIdLst>
  <p:sldIdLst>
    <p:sldId id="294" r:id="rId2"/>
    <p:sldId id="269" r:id="rId3"/>
    <p:sldId id="272" r:id="rId4"/>
    <p:sldId id="281" r:id="rId5"/>
    <p:sldId id="282" r:id="rId6"/>
    <p:sldId id="283" r:id="rId7"/>
    <p:sldId id="273" r:id="rId8"/>
    <p:sldId id="286" r:id="rId9"/>
    <p:sldId id="274" r:id="rId10"/>
    <p:sldId id="296" r:id="rId11"/>
    <p:sldId id="285" r:id="rId12"/>
    <p:sldId id="271" r:id="rId13"/>
    <p:sldId id="288" r:id="rId14"/>
    <p:sldId id="289" r:id="rId15"/>
    <p:sldId id="287" r:id="rId16"/>
    <p:sldId id="291" r:id="rId17"/>
    <p:sldId id="295" r:id="rId18"/>
    <p:sldId id="297" r:id="rId19"/>
    <p:sldId id="275" r:id="rId20"/>
    <p:sldId id="276" r:id="rId21"/>
    <p:sldId id="299" r:id="rId22"/>
    <p:sldId id="301" r:id="rId23"/>
    <p:sldId id="300" r:id="rId24"/>
    <p:sldId id="292" r:id="rId25"/>
  </p:sldIdLst>
  <p:sldSz cx="9144000" cy="6858000" type="screen4x3"/>
  <p:notesSz cx="7010400" cy="9296400"/>
  <p:defaultTextStyle>
    <a:defPPr>
      <a:defRPr lang="en-CA"/>
    </a:defPPr>
    <a:lvl1pPr algn="l" rtl="0" fontAlgn="base">
      <a:spcBef>
        <a:spcPct val="0"/>
      </a:spcBef>
      <a:spcAft>
        <a:spcPct val="0"/>
      </a:spcAft>
      <a:defRPr sz="2800" kern="1200">
        <a:solidFill>
          <a:schemeClr val="bg1"/>
        </a:solidFill>
        <a:latin typeface="Arial" pitchFamily="34" charset="0"/>
        <a:ea typeface="ＭＳ Ｐゴシック" pitchFamily="34" charset="-128"/>
        <a:cs typeface="+mn-cs"/>
      </a:defRPr>
    </a:lvl1pPr>
    <a:lvl2pPr marL="457200" algn="l" rtl="0" fontAlgn="base">
      <a:spcBef>
        <a:spcPct val="0"/>
      </a:spcBef>
      <a:spcAft>
        <a:spcPct val="0"/>
      </a:spcAft>
      <a:defRPr sz="2800" kern="1200">
        <a:solidFill>
          <a:schemeClr val="bg1"/>
        </a:solidFill>
        <a:latin typeface="Arial" pitchFamily="34" charset="0"/>
        <a:ea typeface="ＭＳ Ｐゴシック" pitchFamily="34" charset="-128"/>
        <a:cs typeface="+mn-cs"/>
      </a:defRPr>
    </a:lvl2pPr>
    <a:lvl3pPr marL="914400" algn="l" rtl="0" fontAlgn="base">
      <a:spcBef>
        <a:spcPct val="0"/>
      </a:spcBef>
      <a:spcAft>
        <a:spcPct val="0"/>
      </a:spcAft>
      <a:defRPr sz="2800" kern="1200">
        <a:solidFill>
          <a:schemeClr val="bg1"/>
        </a:solidFill>
        <a:latin typeface="Arial" pitchFamily="34" charset="0"/>
        <a:ea typeface="ＭＳ Ｐゴシック" pitchFamily="34" charset="-128"/>
        <a:cs typeface="+mn-cs"/>
      </a:defRPr>
    </a:lvl3pPr>
    <a:lvl4pPr marL="1371600" algn="l" rtl="0" fontAlgn="base">
      <a:spcBef>
        <a:spcPct val="0"/>
      </a:spcBef>
      <a:spcAft>
        <a:spcPct val="0"/>
      </a:spcAft>
      <a:defRPr sz="2800" kern="1200">
        <a:solidFill>
          <a:schemeClr val="bg1"/>
        </a:solidFill>
        <a:latin typeface="Arial" pitchFamily="34" charset="0"/>
        <a:ea typeface="ＭＳ Ｐゴシック" pitchFamily="34" charset="-128"/>
        <a:cs typeface="+mn-cs"/>
      </a:defRPr>
    </a:lvl4pPr>
    <a:lvl5pPr marL="1828800" algn="l" rtl="0" fontAlgn="base">
      <a:spcBef>
        <a:spcPct val="0"/>
      </a:spcBef>
      <a:spcAft>
        <a:spcPct val="0"/>
      </a:spcAft>
      <a:defRPr sz="2800" kern="1200">
        <a:solidFill>
          <a:schemeClr val="bg1"/>
        </a:solidFill>
        <a:latin typeface="Arial" pitchFamily="34" charset="0"/>
        <a:ea typeface="ＭＳ Ｐゴシック" pitchFamily="34" charset="-128"/>
        <a:cs typeface="+mn-cs"/>
      </a:defRPr>
    </a:lvl5pPr>
    <a:lvl6pPr marL="2286000" algn="l" defTabSz="914400" rtl="0" eaLnBrk="1" latinLnBrk="0" hangingPunct="1">
      <a:defRPr sz="2800" kern="1200">
        <a:solidFill>
          <a:schemeClr val="bg1"/>
        </a:solidFill>
        <a:latin typeface="Arial" pitchFamily="34" charset="0"/>
        <a:ea typeface="ＭＳ Ｐゴシック" pitchFamily="34" charset="-128"/>
        <a:cs typeface="+mn-cs"/>
      </a:defRPr>
    </a:lvl6pPr>
    <a:lvl7pPr marL="2743200" algn="l" defTabSz="914400" rtl="0" eaLnBrk="1" latinLnBrk="0" hangingPunct="1">
      <a:defRPr sz="2800" kern="1200">
        <a:solidFill>
          <a:schemeClr val="bg1"/>
        </a:solidFill>
        <a:latin typeface="Arial" pitchFamily="34" charset="0"/>
        <a:ea typeface="ＭＳ Ｐゴシック" pitchFamily="34" charset="-128"/>
        <a:cs typeface="+mn-cs"/>
      </a:defRPr>
    </a:lvl7pPr>
    <a:lvl8pPr marL="3200400" algn="l" defTabSz="914400" rtl="0" eaLnBrk="1" latinLnBrk="0" hangingPunct="1">
      <a:defRPr sz="2800" kern="1200">
        <a:solidFill>
          <a:schemeClr val="bg1"/>
        </a:solidFill>
        <a:latin typeface="Arial" pitchFamily="34" charset="0"/>
        <a:ea typeface="ＭＳ Ｐゴシック" pitchFamily="34" charset="-128"/>
        <a:cs typeface="+mn-cs"/>
      </a:defRPr>
    </a:lvl8pPr>
    <a:lvl9pPr marL="3657600" algn="l" defTabSz="914400" rtl="0" eaLnBrk="1" latinLnBrk="0" hangingPunct="1">
      <a:defRPr sz="2800" kern="1200">
        <a:solidFill>
          <a:schemeClr val="bg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71"/>
    <a:srgbClr val="49A942"/>
    <a:srgbClr val="FFD250"/>
    <a:srgbClr val="00128A"/>
    <a:srgbClr val="89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78629" autoAdjust="0"/>
  </p:normalViewPr>
  <p:slideViewPr>
    <p:cSldViewPr>
      <p:cViewPr>
        <p:scale>
          <a:sx n="100" d="100"/>
          <a:sy n="100" d="100"/>
        </p:scale>
        <p:origin x="1424"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7" d="100"/>
          <a:sy n="77" d="100"/>
        </p:scale>
        <p:origin x="-2150" y="-8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jpg"/></Relationships>
</file>

<file path=ppt/diagrams/_rels/drawing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DE7174-D6A5-4048-A97B-98150726E8CA}"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CA"/>
        </a:p>
      </dgm:t>
    </dgm:pt>
    <dgm:pt modelId="{4AC7DC3A-565E-4AD2-B00B-00A2900BBAB6}">
      <dgm:prSet phldrT="[Text]"/>
      <dgm:spPr>
        <a:ln>
          <a:solidFill>
            <a:srgbClr val="00CDC8"/>
          </a:solidFill>
        </a:ln>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CA" dirty="0" smtClean="0"/>
            <a:t>20 year old Market Design and Tools</a:t>
          </a:r>
          <a:endParaRPr lang="en-CA" dirty="0"/>
        </a:p>
      </dgm:t>
    </dgm:pt>
    <dgm:pt modelId="{D8851F14-735B-44CB-A801-11475E0576AA}" type="parTrans" cxnId="{7C5ED67D-DF82-4273-900A-49093822F45E}">
      <dgm:prSet/>
      <dgm:spPr/>
      <dgm:t>
        <a:bodyPr/>
        <a:lstStyle/>
        <a:p>
          <a:endParaRPr lang="en-CA"/>
        </a:p>
      </dgm:t>
    </dgm:pt>
    <dgm:pt modelId="{AB3D7ABF-354F-45B2-A033-45F06ABBD962}" type="sibTrans" cxnId="{7C5ED67D-DF82-4273-900A-49093822F45E}">
      <dgm:prSet/>
      <dgm:spPr/>
      <dgm:t>
        <a:bodyPr/>
        <a:lstStyle/>
        <a:p>
          <a:endParaRPr lang="en-CA"/>
        </a:p>
      </dgm:t>
    </dgm:pt>
    <dgm:pt modelId="{61745872-A064-412C-9831-1935EF11A4D1}">
      <dgm:prSet phldrT="[Text]"/>
      <dgm:spPr>
        <a:ln>
          <a:solidFill>
            <a:srgbClr val="C00000"/>
          </a:solidFill>
        </a:ln>
      </dgm:spPr>
      <dgm:t>
        <a:bodyPr/>
        <a:lstStyle/>
        <a:p>
          <a:r>
            <a:rPr lang="en-CA" dirty="0" smtClean="0"/>
            <a:t>Inefficiencies in our current </a:t>
          </a:r>
          <a:r>
            <a:rPr lang="en-CA" dirty="0" smtClean="0">
              <a:solidFill>
                <a:schemeClr val="tx1"/>
              </a:solidFill>
            </a:rPr>
            <a:t>market design</a:t>
          </a:r>
          <a:endParaRPr lang="en-CA" dirty="0">
            <a:solidFill>
              <a:schemeClr val="tx1"/>
            </a:solidFill>
          </a:endParaRPr>
        </a:p>
      </dgm:t>
    </dgm:pt>
    <dgm:pt modelId="{6D6ED908-33A5-44F3-B8D7-6E7DD8F9F23B}" type="parTrans" cxnId="{57D2D0C4-C08E-4BDC-8E40-B79D47555BBB}">
      <dgm:prSet/>
      <dgm:spPr/>
      <dgm:t>
        <a:bodyPr/>
        <a:lstStyle/>
        <a:p>
          <a:endParaRPr lang="en-CA"/>
        </a:p>
      </dgm:t>
    </dgm:pt>
    <dgm:pt modelId="{5352A546-3E3F-4D88-BF74-BF440642D595}" type="sibTrans" cxnId="{57D2D0C4-C08E-4BDC-8E40-B79D47555BBB}">
      <dgm:prSet/>
      <dgm:spPr/>
      <dgm:t>
        <a:bodyPr/>
        <a:lstStyle/>
        <a:p>
          <a:endParaRPr lang="en-CA"/>
        </a:p>
      </dgm:t>
    </dgm:pt>
    <dgm:pt modelId="{918CF1BE-B033-4C6C-91B6-9149D17BB20E}">
      <dgm:prSet phldrT="[Text]"/>
      <dgm:spPr>
        <a:ln>
          <a:solidFill>
            <a:schemeClr val="accent1">
              <a:lumMod val="75000"/>
            </a:schemeClr>
          </a:solidFill>
        </a:ln>
      </dgm:spPr>
      <dgm:t>
        <a:bodyPr/>
        <a:lstStyle/>
        <a:p>
          <a:r>
            <a:rPr lang="en-CA" dirty="0" smtClean="0"/>
            <a:t>The sector is changing</a:t>
          </a:r>
          <a:endParaRPr lang="en-CA" dirty="0"/>
        </a:p>
      </dgm:t>
    </dgm:pt>
    <dgm:pt modelId="{D6D24717-84B9-42F7-A402-916D98ACFEA9}" type="parTrans" cxnId="{DD8307AC-565A-4D8D-BA13-D0C2E11F999A}">
      <dgm:prSet/>
      <dgm:spPr/>
      <dgm:t>
        <a:bodyPr/>
        <a:lstStyle/>
        <a:p>
          <a:endParaRPr lang="en-CA"/>
        </a:p>
      </dgm:t>
    </dgm:pt>
    <dgm:pt modelId="{1181CB9B-C0E1-4884-B1C5-C55912038B89}" type="sibTrans" cxnId="{DD8307AC-565A-4D8D-BA13-D0C2E11F999A}">
      <dgm:prSet/>
      <dgm:spPr/>
      <dgm:t>
        <a:bodyPr/>
        <a:lstStyle/>
        <a:p>
          <a:endParaRPr lang="en-CA"/>
        </a:p>
      </dgm:t>
    </dgm:pt>
    <dgm:pt modelId="{26355A31-23C8-4E2A-A133-430731E435AF}" type="pres">
      <dgm:prSet presAssocID="{0ADE7174-D6A5-4048-A97B-98150726E8CA}" presName="Name0" presStyleCnt="0">
        <dgm:presLayoutVars>
          <dgm:dir/>
          <dgm:resizeHandles val="exact"/>
        </dgm:presLayoutVars>
      </dgm:prSet>
      <dgm:spPr/>
      <dgm:t>
        <a:bodyPr/>
        <a:lstStyle/>
        <a:p>
          <a:endParaRPr lang="en-CA"/>
        </a:p>
      </dgm:t>
    </dgm:pt>
    <dgm:pt modelId="{639C8276-C9F5-41D5-8D24-8786B88067AE}" type="pres">
      <dgm:prSet presAssocID="{4AC7DC3A-565E-4AD2-B00B-00A2900BBAB6}" presName="composite" presStyleCnt="0"/>
      <dgm:spPr/>
    </dgm:pt>
    <dgm:pt modelId="{D9879BFE-F0C2-492C-94E4-B0BC918A60E8}" type="pres">
      <dgm:prSet presAssocID="{4AC7DC3A-565E-4AD2-B00B-00A2900BBAB6}" presName="rect1" presStyleLbl="trAlignAcc1" presStyleIdx="0" presStyleCnt="3" custLinFactNeighborX="8407">
        <dgm:presLayoutVars>
          <dgm:bulletEnabled val="1"/>
        </dgm:presLayoutVars>
      </dgm:prSet>
      <dgm:spPr/>
      <dgm:t>
        <a:bodyPr/>
        <a:lstStyle/>
        <a:p>
          <a:endParaRPr lang="en-CA"/>
        </a:p>
      </dgm:t>
    </dgm:pt>
    <dgm:pt modelId="{CF34A7FF-A0DD-40AC-A9B2-6E19232CE5E2}" type="pres">
      <dgm:prSet presAssocID="{4AC7DC3A-565E-4AD2-B00B-00A2900BBAB6}" presName="rect2" presStyleLbl="fgImgPlace1" presStyleIdx="0" presStyleCnt="3" custScaleX="256830" custScaleY="104360" custLinFactNeighborX="-51695" custLinFactNeighborY="-680"/>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13000" b="-13000"/>
          </a:stretch>
        </a:blipFill>
        <a:ln w="12700">
          <a:solidFill>
            <a:srgbClr val="00CDC8"/>
          </a:solidFill>
        </a:ln>
      </dgm:spPr>
    </dgm:pt>
    <dgm:pt modelId="{18964A00-05F3-4E47-B0BD-A143704C107D}" type="pres">
      <dgm:prSet presAssocID="{AB3D7ABF-354F-45B2-A033-45F06ABBD962}" presName="sibTrans" presStyleCnt="0"/>
      <dgm:spPr/>
    </dgm:pt>
    <dgm:pt modelId="{51EF791C-2ECF-447F-86A9-E017A227F3FE}" type="pres">
      <dgm:prSet presAssocID="{61745872-A064-412C-9831-1935EF11A4D1}" presName="composite" presStyleCnt="0"/>
      <dgm:spPr/>
    </dgm:pt>
    <dgm:pt modelId="{0706652D-73D1-4F9B-963E-4AF0AF0217FE}" type="pres">
      <dgm:prSet presAssocID="{61745872-A064-412C-9831-1935EF11A4D1}" presName="rect1" presStyleLbl="trAlignAcc1" presStyleIdx="1" presStyleCnt="3" custLinFactNeighborX="8625">
        <dgm:presLayoutVars>
          <dgm:bulletEnabled val="1"/>
        </dgm:presLayoutVars>
      </dgm:prSet>
      <dgm:spPr/>
      <dgm:t>
        <a:bodyPr/>
        <a:lstStyle/>
        <a:p>
          <a:endParaRPr lang="en-CA"/>
        </a:p>
      </dgm:t>
    </dgm:pt>
    <dgm:pt modelId="{A9CD953F-A656-42D6-A8CD-8FBC7F5DB30F}" type="pres">
      <dgm:prSet presAssocID="{61745872-A064-412C-9831-1935EF11A4D1}" presName="rect2" presStyleLbl="fgImgPlace1" presStyleIdx="1" presStyleCnt="3" custScaleX="257266" custLinFactNeighborX="-54992"/>
      <dgm:spPr>
        <a:blipFill>
          <a:blip xmlns:r="http://schemas.openxmlformats.org/officeDocument/2006/relationships" r:embed="rId2">
            <a:extLst>
              <a:ext uri="{28A0092B-C50C-407E-A947-70E740481C1C}">
                <a14:useLocalDpi xmlns:a14="http://schemas.microsoft.com/office/drawing/2010/main" val="0"/>
              </a:ext>
            </a:extLst>
          </a:blip>
          <a:srcRect/>
          <a:stretch>
            <a:fillRect l="-9000" r="-9000"/>
          </a:stretch>
        </a:blipFill>
        <a:ln w="12700">
          <a:solidFill>
            <a:srgbClr val="C00000"/>
          </a:solidFill>
        </a:ln>
      </dgm:spPr>
    </dgm:pt>
    <dgm:pt modelId="{F64EEEA0-7462-4697-BC25-EA86B153F665}" type="pres">
      <dgm:prSet presAssocID="{5352A546-3E3F-4D88-BF74-BF440642D595}" presName="sibTrans" presStyleCnt="0"/>
      <dgm:spPr/>
    </dgm:pt>
    <dgm:pt modelId="{DF703CFB-5E66-49C6-9E3F-5F8614863F80}" type="pres">
      <dgm:prSet presAssocID="{918CF1BE-B033-4C6C-91B6-9149D17BB20E}" presName="composite" presStyleCnt="0"/>
      <dgm:spPr/>
    </dgm:pt>
    <dgm:pt modelId="{2869B8A4-21D6-4231-979C-32601474CBFA}" type="pres">
      <dgm:prSet presAssocID="{918CF1BE-B033-4C6C-91B6-9149D17BB20E}" presName="rect1" presStyleLbl="trAlignAcc1" presStyleIdx="2" presStyleCnt="3" custLinFactNeighborX="8921">
        <dgm:presLayoutVars>
          <dgm:bulletEnabled val="1"/>
        </dgm:presLayoutVars>
      </dgm:prSet>
      <dgm:spPr/>
      <dgm:t>
        <a:bodyPr/>
        <a:lstStyle/>
        <a:p>
          <a:endParaRPr lang="en-CA"/>
        </a:p>
      </dgm:t>
    </dgm:pt>
    <dgm:pt modelId="{A0F933C3-16D4-4A71-818B-1586DC51ABBE}" type="pres">
      <dgm:prSet presAssocID="{918CF1BE-B033-4C6C-91B6-9149D17BB20E}" presName="rect2" presStyleLbl="fgImgPlace1" presStyleIdx="2" presStyleCnt="3" custScaleX="261336" custLinFactNeighborX="-54992"/>
      <dgm:spPr>
        <a:blipFill>
          <a:blip xmlns:r="http://schemas.openxmlformats.org/officeDocument/2006/relationships" r:embed="rId3">
            <a:extLst>
              <a:ext uri="{28A0092B-C50C-407E-A947-70E740481C1C}">
                <a14:useLocalDpi xmlns:a14="http://schemas.microsoft.com/office/drawing/2010/main" val="0"/>
              </a:ext>
            </a:extLst>
          </a:blip>
          <a:srcRect/>
          <a:stretch>
            <a:fillRect l="-1000" r="-1000"/>
          </a:stretch>
        </a:blipFill>
        <a:ln w="12700">
          <a:solidFill>
            <a:schemeClr val="accent1">
              <a:lumMod val="75000"/>
            </a:schemeClr>
          </a:solidFill>
        </a:ln>
      </dgm:spPr>
    </dgm:pt>
  </dgm:ptLst>
  <dgm:cxnLst>
    <dgm:cxn modelId="{216E77EC-DB01-4944-9809-E6E706199A6A}" type="presOf" srcId="{918CF1BE-B033-4C6C-91B6-9149D17BB20E}" destId="{2869B8A4-21D6-4231-979C-32601474CBFA}" srcOrd="0" destOrd="0" presId="urn:microsoft.com/office/officeart/2008/layout/PictureStrips"/>
    <dgm:cxn modelId="{57D2D0C4-C08E-4BDC-8E40-B79D47555BBB}" srcId="{0ADE7174-D6A5-4048-A97B-98150726E8CA}" destId="{61745872-A064-412C-9831-1935EF11A4D1}" srcOrd="1" destOrd="0" parTransId="{6D6ED908-33A5-44F3-B8D7-6E7DD8F9F23B}" sibTransId="{5352A546-3E3F-4D88-BF74-BF440642D595}"/>
    <dgm:cxn modelId="{7C5ED67D-DF82-4273-900A-49093822F45E}" srcId="{0ADE7174-D6A5-4048-A97B-98150726E8CA}" destId="{4AC7DC3A-565E-4AD2-B00B-00A2900BBAB6}" srcOrd="0" destOrd="0" parTransId="{D8851F14-735B-44CB-A801-11475E0576AA}" sibTransId="{AB3D7ABF-354F-45B2-A033-45F06ABBD962}"/>
    <dgm:cxn modelId="{DD8307AC-565A-4D8D-BA13-D0C2E11F999A}" srcId="{0ADE7174-D6A5-4048-A97B-98150726E8CA}" destId="{918CF1BE-B033-4C6C-91B6-9149D17BB20E}" srcOrd="2" destOrd="0" parTransId="{D6D24717-84B9-42F7-A402-916D98ACFEA9}" sibTransId="{1181CB9B-C0E1-4884-B1C5-C55912038B89}"/>
    <dgm:cxn modelId="{141D4E92-494F-4D87-92D6-0F7BB6974227}" type="presOf" srcId="{0ADE7174-D6A5-4048-A97B-98150726E8CA}" destId="{26355A31-23C8-4E2A-A133-430731E435AF}" srcOrd="0" destOrd="0" presId="urn:microsoft.com/office/officeart/2008/layout/PictureStrips"/>
    <dgm:cxn modelId="{4CD9F690-7804-4C69-A1F6-582D1288FD2C}" type="presOf" srcId="{4AC7DC3A-565E-4AD2-B00B-00A2900BBAB6}" destId="{D9879BFE-F0C2-492C-94E4-B0BC918A60E8}" srcOrd="0" destOrd="0" presId="urn:microsoft.com/office/officeart/2008/layout/PictureStrips"/>
    <dgm:cxn modelId="{6FA6A754-3FC7-46CB-9886-B330E9757549}" type="presOf" srcId="{61745872-A064-412C-9831-1935EF11A4D1}" destId="{0706652D-73D1-4F9B-963E-4AF0AF0217FE}" srcOrd="0" destOrd="0" presId="urn:microsoft.com/office/officeart/2008/layout/PictureStrips"/>
    <dgm:cxn modelId="{037C3B89-85DD-4B72-8996-A5449605E2E2}" type="presParOf" srcId="{26355A31-23C8-4E2A-A133-430731E435AF}" destId="{639C8276-C9F5-41D5-8D24-8786B88067AE}" srcOrd="0" destOrd="0" presId="urn:microsoft.com/office/officeart/2008/layout/PictureStrips"/>
    <dgm:cxn modelId="{D2CC88BD-0E06-4F45-BDEC-543AF4E8BE1E}" type="presParOf" srcId="{639C8276-C9F5-41D5-8D24-8786B88067AE}" destId="{D9879BFE-F0C2-492C-94E4-B0BC918A60E8}" srcOrd="0" destOrd="0" presId="urn:microsoft.com/office/officeart/2008/layout/PictureStrips"/>
    <dgm:cxn modelId="{BA7AF66C-5A7A-4717-9976-5285A1402D56}" type="presParOf" srcId="{639C8276-C9F5-41D5-8D24-8786B88067AE}" destId="{CF34A7FF-A0DD-40AC-A9B2-6E19232CE5E2}" srcOrd="1" destOrd="0" presId="urn:microsoft.com/office/officeart/2008/layout/PictureStrips"/>
    <dgm:cxn modelId="{B1AFFBC0-ECF2-424E-A374-1C93C269B11E}" type="presParOf" srcId="{26355A31-23C8-4E2A-A133-430731E435AF}" destId="{18964A00-05F3-4E47-B0BD-A143704C107D}" srcOrd="1" destOrd="0" presId="urn:microsoft.com/office/officeart/2008/layout/PictureStrips"/>
    <dgm:cxn modelId="{69ADD7B8-F831-4A10-A6C4-43CDDA52377E}" type="presParOf" srcId="{26355A31-23C8-4E2A-A133-430731E435AF}" destId="{51EF791C-2ECF-447F-86A9-E017A227F3FE}" srcOrd="2" destOrd="0" presId="urn:microsoft.com/office/officeart/2008/layout/PictureStrips"/>
    <dgm:cxn modelId="{0DF98652-9CD7-47BC-819F-811781AAAE6C}" type="presParOf" srcId="{51EF791C-2ECF-447F-86A9-E017A227F3FE}" destId="{0706652D-73D1-4F9B-963E-4AF0AF0217FE}" srcOrd="0" destOrd="0" presId="urn:microsoft.com/office/officeart/2008/layout/PictureStrips"/>
    <dgm:cxn modelId="{A60C83AD-47A6-424E-89CD-458C7CCEB88A}" type="presParOf" srcId="{51EF791C-2ECF-447F-86A9-E017A227F3FE}" destId="{A9CD953F-A656-42D6-A8CD-8FBC7F5DB30F}" srcOrd="1" destOrd="0" presId="urn:microsoft.com/office/officeart/2008/layout/PictureStrips"/>
    <dgm:cxn modelId="{96E48B05-4774-4D1B-9E95-B9F1A2AC7C41}" type="presParOf" srcId="{26355A31-23C8-4E2A-A133-430731E435AF}" destId="{F64EEEA0-7462-4697-BC25-EA86B153F665}" srcOrd="3" destOrd="0" presId="urn:microsoft.com/office/officeart/2008/layout/PictureStrips"/>
    <dgm:cxn modelId="{9D23B5C0-82A5-457A-8D06-3D9631AC2F9B}" type="presParOf" srcId="{26355A31-23C8-4E2A-A133-430731E435AF}" destId="{DF703CFB-5E66-49C6-9E3F-5F8614863F80}" srcOrd="4" destOrd="0" presId="urn:microsoft.com/office/officeart/2008/layout/PictureStrips"/>
    <dgm:cxn modelId="{5BAE5237-C9BA-469D-B538-1E03C78B8554}" type="presParOf" srcId="{DF703CFB-5E66-49C6-9E3F-5F8614863F80}" destId="{2869B8A4-21D6-4231-979C-32601474CBFA}" srcOrd="0" destOrd="0" presId="urn:microsoft.com/office/officeart/2008/layout/PictureStrips"/>
    <dgm:cxn modelId="{15F2E840-7BDC-47A0-BBE9-0638BA9BFA55}" type="presParOf" srcId="{DF703CFB-5E66-49C6-9E3F-5F8614863F80}" destId="{A0F933C3-16D4-4A71-818B-1586DC51ABBE}"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1427CA-CA8E-4D53-BBA4-80A578BE6204}" type="doc">
      <dgm:prSet loTypeId="urn:microsoft.com/office/officeart/2005/8/layout/radial4" loCatId="relationship" qsTypeId="urn:microsoft.com/office/officeart/2005/8/quickstyle/simple1" qsCatId="simple" csTypeId="urn:microsoft.com/office/officeart/2005/8/colors/accent2_3" csCatId="accent2" phldr="1"/>
      <dgm:spPr/>
      <dgm:t>
        <a:bodyPr/>
        <a:lstStyle/>
        <a:p>
          <a:endParaRPr lang="en-CA"/>
        </a:p>
      </dgm:t>
    </dgm:pt>
    <dgm:pt modelId="{478DD0EC-92D9-4CEA-A9F7-03D073D3D35B}">
      <dgm:prSet phldrT="[Text]"/>
      <dgm:spPr>
        <a:solidFill>
          <a:schemeClr val="tx1">
            <a:lumMod val="65000"/>
            <a:lumOff val="35000"/>
          </a:schemeClr>
        </a:solidFill>
      </dgm:spPr>
      <dgm:t>
        <a:bodyPr/>
        <a:lstStyle/>
        <a:p>
          <a:r>
            <a:rPr lang="en-CA" dirty="0" smtClean="0"/>
            <a:t>Market Renewal</a:t>
          </a:r>
          <a:endParaRPr lang="en-CA" dirty="0"/>
        </a:p>
      </dgm:t>
    </dgm:pt>
    <dgm:pt modelId="{0E0F30AC-BE15-458C-9F03-495C98FD76DE}" type="parTrans" cxnId="{EB9A55B8-B9DA-4B22-83B4-963E5B271B2F}">
      <dgm:prSet/>
      <dgm:spPr/>
      <dgm:t>
        <a:bodyPr/>
        <a:lstStyle/>
        <a:p>
          <a:endParaRPr lang="en-CA"/>
        </a:p>
      </dgm:t>
    </dgm:pt>
    <dgm:pt modelId="{2CB48D16-DFB3-4585-85D5-18EC7D1D6362}" type="sibTrans" cxnId="{EB9A55B8-B9DA-4B22-83B4-963E5B271B2F}">
      <dgm:prSet/>
      <dgm:spPr/>
      <dgm:t>
        <a:bodyPr/>
        <a:lstStyle/>
        <a:p>
          <a:endParaRPr lang="en-CA"/>
        </a:p>
      </dgm:t>
    </dgm:pt>
    <dgm:pt modelId="{C7DB7AE7-7E71-4924-9C49-96709BCEC803}">
      <dgm:prSet phldrT="[Text]">
        <dgm:style>
          <a:lnRef idx="2">
            <a:schemeClr val="accent2">
              <a:shade val="50000"/>
            </a:schemeClr>
          </a:lnRef>
          <a:fillRef idx="1">
            <a:schemeClr val="accent2"/>
          </a:fillRef>
          <a:effectRef idx="0">
            <a:schemeClr val="accent2"/>
          </a:effectRef>
          <a:fontRef idx="minor">
            <a:schemeClr val="lt1"/>
          </a:fontRef>
        </dgm:style>
      </dgm:prSet>
      <dgm:spPr>
        <a:ln/>
      </dgm:spPr>
      <dgm:t>
        <a:bodyPr/>
        <a:lstStyle/>
        <a:p>
          <a:r>
            <a:rPr lang="en-CA" dirty="0" smtClean="0">
              <a:solidFill>
                <a:schemeClr val="tx1">
                  <a:lumMod val="75000"/>
                  <a:lumOff val="25000"/>
                </a:schemeClr>
              </a:solidFill>
            </a:rPr>
            <a:t>Focus on Efficiency</a:t>
          </a:r>
          <a:endParaRPr lang="en-CA" dirty="0">
            <a:solidFill>
              <a:schemeClr val="tx1">
                <a:lumMod val="75000"/>
                <a:lumOff val="25000"/>
              </a:schemeClr>
            </a:solidFill>
          </a:endParaRPr>
        </a:p>
      </dgm:t>
    </dgm:pt>
    <dgm:pt modelId="{D531D7D3-F602-4F32-9536-29DF6AA46033}" type="parTrans" cxnId="{1A357B23-9C9A-4EB4-96FD-5A2FF77F42D0}">
      <dgm:prSet>
        <dgm:style>
          <a:lnRef idx="1">
            <a:schemeClr val="dk1"/>
          </a:lnRef>
          <a:fillRef idx="2">
            <a:schemeClr val="dk1"/>
          </a:fillRef>
          <a:effectRef idx="1">
            <a:schemeClr val="dk1"/>
          </a:effectRef>
          <a:fontRef idx="minor">
            <a:schemeClr val="dk1"/>
          </a:fontRef>
        </dgm:style>
      </dgm:prSet>
      <dgm:spPr/>
      <dgm:t>
        <a:bodyPr/>
        <a:lstStyle/>
        <a:p>
          <a:endParaRPr lang="en-CA"/>
        </a:p>
      </dgm:t>
    </dgm:pt>
    <dgm:pt modelId="{12AD37BA-EF7E-4A04-A47B-9F0132C21A0E}" type="sibTrans" cxnId="{1A357B23-9C9A-4EB4-96FD-5A2FF77F42D0}">
      <dgm:prSet/>
      <dgm:spPr/>
      <dgm:t>
        <a:bodyPr/>
        <a:lstStyle/>
        <a:p>
          <a:endParaRPr lang="en-CA"/>
        </a:p>
      </dgm:t>
    </dgm:pt>
    <dgm:pt modelId="{8A13A2BB-3D6C-4394-B3F5-0F1FD35A8617}">
      <dgm:prSet phldrT="[Text]">
        <dgm:style>
          <a:lnRef idx="2">
            <a:schemeClr val="accent2">
              <a:shade val="50000"/>
            </a:schemeClr>
          </a:lnRef>
          <a:fillRef idx="1">
            <a:schemeClr val="accent2"/>
          </a:fillRef>
          <a:effectRef idx="0">
            <a:schemeClr val="accent2"/>
          </a:effectRef>
          <a:fontRef idx="minor">
            <a:schemeClr val="lt1"/>
          </a:fontRef>
        </dgm:style>
      </dgm:prSet>
      <dgm:spPr>
        <a:ln/>
      </dgm:spPr>
      <dgm:t>
        <a:bodyPr/>
        <a:lstStyle/>
        <a:p>
          <a:r>
            <a:rPr lang="en-CA" dirty="0" smtClean="0">
              <a:solidFill>
                <a:schemeClr val="tx1">
                  <a:lumMod val="75000"/>
                  <a:lumOff val="25000"/>
                </a:schemeClr>
              </a:solidFill>
            </a:rPr>
            <a:t>Value for Consumers</a:t>
          </a:r>
          <a:endParaRPr lang="en-CA" dirty="0">
            <a:solidFill>
              <a:schemeClr val="tx1">
                <a:lumMod val="75000"/>
                <a:lumOff val="25000"/>
              </a:schemeClr>
            </a:solidFill>
          </a:endParaRPr>
        </a:p>
      </dgm:t>
    </dgm:pt>
    <dgm:pt modelId="{52CFCDE1-560B-4F8F-83EF-239E0A7FB2E6}" type="parTrans" cxnId="{E57943DB-E53F-474B-B85B-2464DFAB875A}">
      <dgm:prSet>
        <dgm:style>
          <a:lnRef idx="1">
            <a:schemeClr val="dk1"/>
          </a:lnRef>
          <a:fillRef idx="2">
            <a:schemeClr val="dk1"/>
          </a:fillRef>
          <a:effectRef idx="1">
            <a:schemeClr val="dk1"/>
          </a:effectRef>
          <a:fontRef idx="minor">
            <a:schemeClr val="dk1"/>
          </a:fontRef>
        </dgm:style>
      </dgm:prSet>
      <dgm:spPr/>
      <dgm:t>
        <a:bodyPr/>
        <a:lstStyle/>
        <a:p>
          <a:endParaRPr lang="en-CA"/>
        </a:p>
      </dgm:t>
    </dgm:pt>
    <dgm:pt modelId="{53477534-F305-4E51-93E5-0732804D2BFE}" type="sibTrans" cxnId="{E57943DB-E53F-474B-B85B-2464DFAB875A}">
      <dgm:prSet/>
      <dgm:spPr/>
      <dgm:t>
        <a:bodyPr/>
        <a:lstStyle/>
        <a:p>
          <a:endParaRPr lang="en-CA"/>
        </a:p>
      </dgm:t>
    </dgm:pt>
    <dgm:pt modelId="{6A5918DD-B2C1-4F99-8502-3EF8B39E2C6E}">
      <dgm:prSet phldrT="[Text]">
        <dgm:style>
          <a:lnRef idx="2">
            <a:schemeClr val="accent2">
              <a:shade val="50000"/>
            </a:schemeClr>
          </a:lnRef>
          <a:fillRef idx="1">
            <a:schemeClr val="accent2"/>
          </a:fillRef>
          <a:effectRef idx="0">
            <a:schemeClr val="accent2"/>
          </a:effectRef>
          <a:fontRef idx="minor">
            <a:schemeClr val="lt1"/>
          </a:fontRef>
        </dgm:style>
      </dgm:prSet>
      <dgm:spPr>
        <a:ln/>
      </dgm:spPr>
      <dgm:t>
        <a:bodyPr/>
        <a:lstStyle/>
        <a:p>
          <a:r>
            <a:rPr lang="en-CA" dirty="0" smtClean="0">
              <a:solidFill>
                <a:schemeClr val="tx1">
                  <a:lumMod val="75000"/>
                  <a:lumOff val="25000"/>
                </a:schemeClr>
              </a:solidFill>
            </a:rPr>
            <a:t>Transparent Process</a:t>
          </a:r>
          <a:endParaRPr lang="en-CA" dirty="0">
            <a:solidFill>
              <a:schemeClr val="tx1">
                <a:lumMod val="75000"/>
                <a:lumOff val="25000"/>
              </a:schemeClr>
            </a:solidFill>
          </a:endParaRPr>
        </a:p>
      </dgm:t>
    </dgm:pt>
    <dgm:pt modelId="{FD27E395-CC8F-49A8-BCD6-605880E59B61}" type="parTrans" cxnId="{AB853E3E-60CD-4E05-95A1-0D8F422C4540}">
      <dgm:prSet>
        <dgm:style>
          <a:lnRef idx="1">
            <a:schemeClr val="dk1"/>
          </a:lnRef>
          <a:fillRef idx="2">
            <a:schemeClr val="dk1"/>
          </a:fillRef>
          <a:effectRef idx="1">
            <a:schemeClr val="dk1"/>
          </a:effectRef>
          <a:fontRef idx="minor">
            <a:schemeClr val="dk1"/>
          </a:fontRef>
        </dgm:style>
      </dgm:prSet>
      <dgm:spPr/>
      <dgm:t>
        <a:bodyPr/>
        <a:lstStyle/>
        <a:p>
          <a:endParaRPr lang="en-CA"/>
        </a:p>
      </dgm:t>
    </dgm:pt>
    <dgm:pt modelId="{04F4D663-E9FD-4402-9651-E31D7283C565}" type="sibTrans" cxnId="{AB853E3E-60CD-4E05-95A1-0D8F422C4540}">
      <dgm:prSet/>
      <dgm:spPr/>
      <dgm:t>
        <a:bodyPr/>
        <a:lstStyle/>
        <a:p>
          <a:endParaRPr lang="en-CA"/>
        </a:p>
      </dgm:t>
    </dgm:pt>
    <dgm:pt modelId="{83B92D7C-38DC-4BE9-A35F-BECB7A3153EE}">
      <dgm:prSet phldrT="[Text]">
        <dgm:style>
          <a:lnRef idx="2">
            <a:schemeClr val="accent2">
              <a:shade val="50000"/>
            </a:schemeClr>
          </a:lnRef>
          <a:fillRef idx="1">
            <a:schemeClr val="accent2"/>
          </a:fillRef>
          <a:effectRef idx="0">
            <a:schemeClr val="accent2"/>
          </a:effectRef>
          <a:fontRef idx="minor">
            <a:schemeClr val="lt1"/>
          </a:fontRef>
        </dgm:style>
      </dgm:prSet>
      <dgm:spPr>
        <a:ln/>
      </dgm:spPr>
      <dgm:t>
        <a:bodyPr/>
        <a:lstStyle/>
        <a:p>
          <a:r>
            <a:rPr lang="en-CA" smtClean="0">
              <a:solidFill>
                <a:schemeClr val="tx1">
                  <a:lumMod val="75000"/>
                  <a:lumOff val="25000"/>
                </a:schemeClr>
              </a:solidFill>
            </a:rPr>
            <a:t>Practical </a:t>
          </a:r>
          <a:r>
            <a:rPr lang="en-CA" dirty="0" smtClean="0">
              <a:solidFill>
                <a:schemeClr val="tx1">
                  <a:lumMod val="75000"/>
                  <a:lumOff val="25000"/>
                </a:schemeClr>
              </a:solidFill>
            </a:rPr>
            <a:t>Solutions</a:t>
          </a:r>
          <a:endParaRPr lang="en-CA" dirty="0">
            <a:solidFill>
              <a:schemeClr val="tx1">
                <a:lumMod val="75000"/>
                <a:lumOff val="25000"/>
              </a:schemeClr>
            </a:solidFill>
          </a:endParaRPr>
        </a:p>
      </dgm:t>
    </dgm:pt>
    <dgm:pt modelId="{A76F006E-A62F-4C36-A0AA-155706C4E3F5}" type="parTrans" cxnId="{DF0B1692-F1D5-4185-87A8-119A6C346074}">
      <dgm:prSet>
        <dgm:style>
          <a:lnRef idx="1">
            <a:schemeClr val="dk1"/>
          </a:lnRef>
          <a:fillRef idx="2">
            <a:schemeClr val="dk1"/>
          </a:fillRef>
          <a:effectRef idx="1">
            <a:schemeClr val="dk1"/>
          </a:effectRef>
          <a:fontRef idx="minor">
            <a:schemeClr val="dk1"/>
          </a:fontRef>
        </dgm:style>
      </dgm:prSet>
      <dgm:spPr/>
      <dgm:t>
        <a:bodyPr/>
        <a:lstStyle/>
        <a:p>
          <a:endParaRPr lang="en-CA"/>
        </a:p>
      </dgm:t>
    </dgm:pt>
    <dgm:pt modelId="{FC4650FD-0A8B-4532-B34D-BC4374CF0679}" type="sibTrans" cxnId="{DF0B1692-F1D5-4185-87A8-119A6C346074}">
      <dgm:prSet/>
      <dgm:spPr/>
      <dgm:t>
        <a:bodyPr/>
        <a:lstStyle/>
        <a:p>
          <a:endParaRPr lang="en-CA"/>
        </a:p>
      </dgm:t>
    </dgm:pt>
    <dgm:pt modelId="{DE4FE837-7C7A-418C-9E99-13BA7DB4FB41}">
      <dgm:prSet phldrT="[Text]">
        <dgm:style>
          <a:lnRef idx="2">
            <a:schemeClr val="accent2">
              <a:shade val="50000"/>
            </a:schemeClr>
          </a:lnRef>
          <a:fillRef idx="1">
            <a:schemeClr val="accent2"/>
          </a:fillRef>
          <a:effectRef idx="0">
            <a:schemeClr val="accent2"/>
          </a:effectRef>
          <a:fontRef idx="minor">
            <a:schemeClr val="lt1"/>
          </a:fontRef>
        </dgm:style>
      </dgm:prSet>
      <dgm:spPr>
        <a:ln/>
      </dgm:spPr>
      <dgm:t>
        <a:bodyPr/>
        <a:lstStyle/>
        <a:p>
          <a:r>
            <a:rPr lang="en-CA" dirty="0" smtClean="0">
              <a:solidFill>
                <a:schemeClr val="tx1">
                  <a:lumMod val="75000"/>
                  <a:lumOff val="25000"/>
                </a:schemeClr>
              </a:solidFill>
            </a:rPr>
            <a:t>Flexible to Future Change</a:t>
          </a:r>
        </a:p>
      </dgm:t>
    </dgm:pt>
    <dgm:pt modelId="{4639D5DD-AE35-4456-ADD8-9D76D108241C}" type="parTrans" cxnId="{67567B12-84DF-4B4E-B370-FADFB38EE177}">
      <dgm:prSet>
        <dgm:style>
          <a:lnRef idx="1">
            <a:schemeClr val="dk1"/>
          </a:lnRef>
          <a:fillRef idx="2">
            <a:schemeClr val="dk1"/>
          </a:fillRef>
          <a:effectRef idx="1">
            <a:schemeClr val="dk1"/>
          </a:effectRef>
          <a:fontRef idx="minor">
            <a:schemeClr val="dk1"/>
          </a:fontRef>
        </dgm:style>
      </dgm:prSet>
      <dgm:spPr/>
      <dgm:t>
        <a:bodyPr/>
        <a:lstStyle/>
        <a:p>
          <a:endParaRPr lang="en-CA"/>
        </a:p>
      </dgm:t>
    </dgm:pt>
    <dgm:pt modelId="{559872E9-3239-46F7-B38D-3A5F989E4A2D}" type="sibTrans" cxnId="{67567B12-84DF-4B4E-B370-FADFB38EE177}">
      <dgm:prSet/>
      <dgm:spPr/>
      <dgm:t>
        <a:bodyPr/>
        <a:lstStyle/>
        <a:p>
          <a:endParaRPr lang="en-CA"/>
        </a:p>
      </dgm:t>
    </dgm:pt>
    <dgm:pt modelId="{51886611-846A-401B-8D91-800D2EBEB82A}">
      <dgm:prSet phldrT="[Text]">
        <dgm:style>
          <a:lnRef idx="2">
            <a:schemeClr val="accent2">
              <a:shade val="50000"/>
            </a:schemeClr>
          </a:lnRef>
          <a:fillRef idx="1">
            <a:schemeClr val="accent2"/>
          </a:fillRef>
          <a:effectRef idx="0">
            <a:schemeClr val="accent2"/>
          </a:effectRef>
          <a:fontRef idx="minor">
            <a:schemeClr val="lt1"/>
          </a:fontRef>
        </dgm:style>
      </dgm:prSet>
      <dgm:spPr>
        <a:ln/>
      </dgm:spPr>
      <dgm:t>
        <a:bodyPr/>
        <a:lstStyle/>
        <a:p>
          <a:r>
            <a:rPr lang="en-CA" dirty="0" smtClean="0">
              <a:solidFill>
                <a:schemeClr val="tx1">
                  <a:lumMod val="75000"/>
                  <a:lumOff val="25000"/>
                </a:schemeClr>
              </a:solidFill>
            </a:rPr>
            <a:t>Reflect Stakeholder Feedback</a:t>
          </a:r>
        </a:p>
      </dgm:t>
    </dgm:pt>
    <dgm:pt modelId="{6AEA2F48-8834-48E5-9C00-836F22F0D4AF}" type="parTrans" cxnId="{2DD31339-24C5-4420-85CC-8EFA325B12A5}">
      <dgm:prSet>
        <dgm:style>
          <a:lnRef idx="1">
            <a:schemeClr val="dk1"/>
          </a:lnRef>
          <a:fillRef idx="2">
            <a:schemeClr val="dk1"/>
          </a:fillRef>
          <a:effectRef idx="1">
            <a:schemeClr val="dk1"/>
          </a:effectRef>
          <a:fontRef idx="minor">
            <a:schemeClr val="dk1"/>
          </a:fontRef>
        </dgm:style>
      </dgm:prSet>
      <dgm:spPr/>
      <dgm:t>
        <a:bodyPr/>
        <a:lstStyle/>
        <a:p>
          <a:endParaRPr lang="en-CA"/>
        </a:p>
      </dgm:t>
    </dgm:pt>
    <dgm:pt modelId="{429980DB-1F8A-4E14-93CE-2CAAB10566EE}" type="sibTrans" cxnId="{2DD31339-24C5-4420-85CC-8EFA325B12A5}">
      <dgm:prSet/>
      <dgm:spPr/>
      <dgm:t>
        <a:bodyPr/>
        <a:lstStyle/>
        <a:p>
          <a:endParaRPr lang="en-CA"/>
        </a:p>
      </dgm:t>
    </dgm:pt>
    <dgm:pt modelId="{74AADCC5-C350-4F5C-9F66-E112EFCBBAD7}" type="pres">
      <dgm:prSet presAssocID="{F61427CA-CA8E-4D53-BBA4-80A578BE6204}" presName="cycle" presStyleCnt="0">
        <dgm:presLayoutVars>
          <dgm:chMax val="1"/>
          <dgm:dir/>
          <dgm:animLvl val="ctr"/>
          <dgm:resizeHandles val="exact"/>
        </dgm:presLayoutVars>
      </dgm:prSet>
      <dgm:spPr/>
      <dgm:t>
        <a:bodyPr/>
        <a:lstStyle/>
        <a:p>
          <a:endParaRPr lang="en-CA"/>
        </a:p>
      </dgm:t>
    </dgm:pt>
    <dgm:pt modelId="{C405C645-0ECF-460D-B633-6793297C5A5A}" type="pres">
      <dgm:prSet presAssocID="{478DD0EC-92D9-4CEA-A9F7-03D073D3D35B}" presName="centerShape" presStyleLbl="node0" presStyleIdx="0" presStyleCnt="1"/>
      <dgm:spPr/>
      <dgm:t>
        <a:bodyPr/>
        <a:lstStyle/>
        <a:p>
          <a:endParaRPr lang="en-CA"/>
        </a:p>
      </dgm:t>
    </dgm:pt>
    <dgm:pt modelId="{3E311AE1-A663-4531-8644-B1FC1448C387}" type="pres">
      <dgm:prSet presAssocID="{D531D7D3-F602-4F32-9536-29DF6AA46033}" presName="parTrans" presStyleLbl="bgSibTrans2D1" presStyleIdx="0" presStyleCnt="6"/>
      <dgm:spPr/>
      <dgm:t>
        <a:bodyPr/>
        <a:lstStyle/>
        <a:p>
          <a:endParaRPr lang="en-CA"/>
        </a:p>
      </dgm:t>
    </dgm:pt>
    <dgm:pt modelId="{C41A24ED-6DE2-475D-BB23-D4BD2D9AA9AC}" type="pres">
      <dgm:prSet presAssocID="{C7DB7AE7-7E71-4924-9C49-96709BCEC803}" presName="node" presStyleLbl="node1" presStyleIdx="0" presStyleCnt="6">
        <dgm:presLayoutVars>
          <dgm:bulletEnabled val="1"/>
        </dgm:presLayoutVars>
      </dgm:prSet>
      <dgm:spPr/>
      <dgm:t>
        <a:bodyPr/>
        <a:lstStyle/>
        <a:p>
          <a:endParaRPr lang="en-CA"/>
        </a:p>
      </dgm:t>
    </dgm:pt>
    <dgm:pt modelId="{9306E63D-BFEF-4628-A8CF-DF980AB15166}" type="pres">
      <dgm:prSet presAssocID="{52CFCDE1-560B-4F8F-83EF-239E0A7FB2E6}" presName="parTrans" presStyleLbl="bgSibTrans2D1" presStyleIdx="1" presStyleCnt="6"/>
      <dgm:spPr/>
      <dgm:t>
        <a:bodyPr/>
        <a:lstStyle/>
        <a:p>
          <a:endParaRPr lang="en-CA"/>
        </a:p>
      </dgm:t>
    </dgm:pt>
    <dgm:pt modelId="{2D74BE01-4295-48C4-B2D4-6A64C6A468FD}" type="pres">
      <dgm:prSet presAssocID="{8A13A2BB-3D6C-4394-B3F5-0F1FD35A8617}" presName="node" presStyleLbl="node1" presStyleIdx="1" presStyleCnt="6">
        <dgm:presLayoutVars>
          <dgm:bulletEnabled val="1"/>
        </dgm:presLayoutVars>
      </dgm:prSet>
      <dgm:spPr/>
      <dgm:t>
        <a:bodyPr/>
        <a:lstStyle/>
        <a:p>
          <a:endParaRPr lang="en-CA"/>
        </a:p>
      </dgm:t>
    </dgm:pt>
    <dgm:pt modelId="{C5220742-883A-47F7-A0D6-8CA13BA8A646}" type="pres">
      <dgm:prSet presAssocID="{A76F006E-A62F-4C36-A0AA-155706C4E3F5}" presName="parTrans" presStyleLbl="bgSibTrans2D1" presStyleIdx="2" presStyleCnt="6"/>
      <dgm:spPr/>
      <dgm:t>
        <a:bodyPr/>
        <a:lstStyle/>
        <a:p>
          <a:endParaRPr lang="en-CA"/>
        </a:p>
      </dgm:t>
    </dgm:pt>
    <dgm:pt modelId="{B3726F04-A687-4C29-8117-31628880236C}" type="pres">
      <dgm:prSet presAssocID="{83B92D7C-38DC-4BE9-A35F-BECB7A3153EE}" presName="node" presStyleLbl="node1" presStyleIdx="2" presStyleCnt="6">
        <dgm:presLayoutVars>
          <dgm:bulletEnabled val="1"/>
        </dgm:presLayoutVars>
      </dgm:prSet>
      <dgm:spPr/>
      <dgm:t>
        <a:bodyPr/>
        <a:lstStyle/>
        <a:p>
          <a:endParaRPr lang="en-CA"/>
        </a:p>
      </dgm:t>
    </dgm:pt>
    <dgm:pt modelId="{38299321-AA6B-4F0E-AC39-DE5B907B4A4A}" type="pres">
      <dgm:prSet presAssocID="{FD27E395-CC8F-49A8-BCD6-605880E59B61}" presName="parTrans" presStyleLbl="bgSibTrans2D1" presStyleIdx="3" presStyleCnt="6"/>
      <dgm:spPr/>
      <dgm:t>
        <a:bodyPr/>
        <a:lstStyle/>
        <a:p>
          <a:endParaRPr lang="en-CA"/>
        </a:p>
      </dgm:t>
    </dgm:pt>
    <dgm:pt modelId="{0C5ACB38-A475-4C6A-8ECA-0A5CC11A963A}" type="pres">
      <dgm:prSet presAssocID="{6A5918DD-B2C1-4F99-8502-3EF8B39E2C6E}" presName="node" presStyleLbl="node1" presStyleIdx="3" presStyleCnt="6">
        <dgm:presLayoutVars>
          <dgm:bulletEnabled val="1"/>
        </dgm:presLayoutVars>
      </dgm:prSet>
      <dgm:spPr/>
      <dgm:t>
        <a:bodyPr/>
        <a:lstStyle/>
        <a:p>
          <a:endParaRPr lang="en-CA"/>
        </a:p>
      </dgm:t>
    </dgm:pt>
    <dgm:pt modelId="{15FE0FC7-AA65-41A3-AB1C-5B77F9E7E214}" type="pres">
      <dgm:prSet presAssocID="{4639D5DD-AE35-4456-ADD8-9D76D108241C}" presName="parTrans" presStyleLbl="bgSibTrans2D1" presStyleIdx="4" presStyleCnt="6"/>
      <dgm:spPr/>
      <dgm:t>
        <a:bodyPr/>
        <a:lstStyle/>
        <a:p>
          <a:endParaRPr lang="en-CA"/>
        </a:p>
      </dgm:t>
    </dgm:pt>
    <dgm:pt modelId="{EAA9700F-02A4-402B-A1DC-ACD5D0F5EA3D}" type="pres">
      <dgm:prSet presAssocID="{DE4FE837-7C7A-418C-9E99-13BA7DB4FB41}" presName="node" presStyleLbl="node1" presStyleIdx="4" presStyleCnt="6">
        <dgm:presLayoutVars>
          <dgm:bulletEnabled val="1"/>
        </dgm:presLayoutVars>
      </dgm:prSet>
      <dgm:spPr/>
      <dgm:t>
        <a:bodyPr/>
        <a:lstStyle/>
        <a:p>
          <a:endParaRPr lang="en-CA"/>
        </a:p>
      </dgm:t>
    </dgm:pt>
    <dgm:pt modelId="{AEE2F6D4-E032-4FC0-8A20-8E753DF81027}" type="pres">
      <dgm:prSet presAssocID="{6AEA2F48-8834-48E5-9C00-836F22F0D4AF}" presName="parTrans" presStyleLbl="bgSibTrans2D1" presStyleIdx="5" presStyleCnt="6"/>
      <dgm:spPr/>
      <dgm:t>
        <a:bodyPr/>
        <a:lstStyle/>
        <a:p>
          <a:endParaRPr lang="en-CA"/>
        </a:p>
      </dgm:t>
    </dgm:pt>
    <dgm:pt modelId="{25C58541-8D97-4AE8-AD2C-0DDA8965B45B}" type="pres">
      <dgm:prSet presAssocID="{51886611-846A-401B-8D91-800D2EBEB82A}" presName="node" presStyleLbl="node1" presStyleIdx="5" presStyleCnt="6">
        <dgm:presLayoutVars>
          <dgm:bulletEnabled val="1"/>
        </dgm:presLayoutVars>
      </dgm:prSet>
      <dgm:spPr/>
      <dgm:t>
        <a:bodyPr/>
        <a:lstStyle/>
        <a:p>
          <a:endParaRPr lang="en-CA"/>
        </a:p>
      </dgm:t>
    </dgm:pt>
  </dgm:ptLst>
  <dgm:cxnLst>
    <dgm:cxn modelId="{339CFE25-7743-4F26-9EF3-6F267FC85284}" type="presOf" srcId="{51886611-846A-401B-8D91-800D2EBEB82A}" destId="{25C58541-8D97-4AE8-AD2C-0DDA8965B45B}" srcOrd="0" destOrd="0" presId="urn:microsoft.com/office/officeart/2005/8/layout/radial4"/>
    <dgm:cxn modelId="{321BA0E5-08FC-4004-AE65-612084D5A748}" type="presOf" srcId="{D531D7D3-F602-4F32-9536-29DF6AA46033}" destId="{3E311AE1-A663-4531-8644-B1FC1448C387}" srcOrd="0" destOrd="0" presId="urn:microsoft.com/office/officeart/2005/8/layout/radial4"/>
    <dgm:cxn modelId="{AB853E3E-60CD-4E05-95A1-0D8F422C4540}" srcId="{478DD0EC-92D9-4CEA-A9F7-03D073D3D35B}" destId="{6A5918DD-B2C1-4F99-8502-3EF8B39E2C6E}" srcOrd="3" destOrd="0" parTransId="{FD27E395-CC8F-49A8-BCD6-605880E59B61}" sibTransId="{04F4D663-E9FD-4402-9651-E31D7283C565}"/>
    <dgm:cxn modelId="{4E7E1FE8-DC25-4AFD-800C-C8516C4B20C6}" type="presOf" srcId="{C7DB7AE7-7E71-4924-9C49-96709BCEC803}" destId="{C41A24ED-6DE2-475D-BB23-D4BD2D9AA9AC}" srcOrd="0" destOrd="0" presId="urn:microsoft.com/office/officeart/2005/8/layout/radial4"/>
    <dgm:cxn modelId="{1A357B23-9C9A-4EB4-96FD-5A2FF77F42D0}" srcId="{478DD0EC-92D9-4CEA-A9F7-03D073D3D35B}" destId="{C7DB7AE7-7E71-4924-9C49-96709BCEC803}" srcOrd="0" destOrd="0" parTransId="{D531D7D3-F602-4F32-9536-29DF6AA46033}" sibTransId="{12AD37BA-EF7E-4A04-A47B-9F0132C21A0E}"/>
    <dgm:cxn modelId="{B5CC8F43-FDD4-449E-B8D9-FF09C36CE2C4}" type="presOf" srcId="{DE4FE837-7C7A-418C-9E99-13BA7DB4FB41}" destId="{EAA9700F-02A4-402B-A1DC-ACD5D0F5EA3D}" srcOrd="0" destOrd="0" presId="urn:microsoft.com/office/officeart/2005/8/layout/radial4"/>
    <dgm:cxn modelId="{4ECE1471-1D1E-4B22-A743-9CF531D4EFD9}" type="presOf" srcId="{A76F006E-A62F-4C36-A0AA-155706C4E3F5}" destId="{C5220742-883A-47F7-A0D6-8CA13BA8A646}" srcOrd="0" destOrd="0" presId="urn:microsoft.com/office/officeart/2005/8/layout/radial4"/>
    <dgm:cxn modelId="{B34C2AC5-18E5-4C73-B85F-6B7564DB1393}" type="presOf" srcId="{F61427CA-CA8E-4D53-BBA4-80A578BE6204}" destId="{74AADCC5-C350-4F5C-9F66-E112EFCBBAD7}" srcOrd="0" destOrd="0" presId="urn:microsoft.com/office/officeart/2005/8/layout/radial4"/>
    <dgm:cxn modelId="{057CC5AC-982E-4E01-9361-F38BFFFBD115}" type="presOf" srcId="{6A5918DD-B2C1-4F99-8502-3EF8B39E2C6E}" destId="{0C5ACB38-A475-4C6A-8ECA-0A5CC11A963A}" srcOrd="0" destOrd="0" presId="urn:microsoft.com/office/officeart/2005/8/layout/radial4"/>
    <dgm:cxn modelId="{68DDA14D-A3B1-405C-8DEA-461545F1EFAE}" type="presOf" srcId="{6AEA2F48-8834-48E5-9C00-836F22F0D4AF}" destId="{AEE2F6D4-E032-4FC0-8A20-8E753DF81027}" srcOrd="0" destOrd="0" presId="urn:microsoft.com/office/officeart/2005/8/layout/radial4"/>
    <dgm:cxn modelId="{67567B12-84DF-4B4E-B370-FADFB38EE177}" srcId="{478DD0EC-92D9-4CEA-A9F7-03D073D3D35B}" destId="{DE4FE837-7C7A-418C-9E99-13BA7DB4FB41}" srcOrd="4" destOrd="0" parTransId="{4639D5DD-AE35-4456-ADD8-9D76D108241C}" sibTransId="{559872E9-3239-46F7-B38D-3A5F989E4A2D}"/>
    <dgm:cxn modelId="{4D130D9F-FD2E-464C-BAA4-291097F65475}" type="presOf" srcId="{FD27E395-CC8F-49A8-BCD6-605880E59B61}" destId="{38299321-AA6B-4F0E-AC39-DE5B907B4A4A}" srcOrd="0" destOrd="0" presId="urn:microsoft.com/office/officeart/2005/8/layout/radial4"/>
    <dgm:cxn modelId="{E57943DB-E53F-474B-B85B-2464DFAB875A}" srcId="{478DD0EC-92D9-4CEA-A9F7-03D073D3D35B}" destId="{8A13A2BB-3D6C-4394-B3F5-0F1FD35A8617}" srcOrd="1" destOrd="0" parTransId="{52CFCDE1-560B-4F8F-83EF-239E0A7FB2E6}" sibTransId="{53477534-F305-4E51-93E5-0732804D2BFE}"/>
    <dgm:cxn modelId="{2DD31339-24C5-4420-85CC-8EFA325B12A5}" srcId="{478DD0EC-92D9-4CEA-A9F7-03D073D3D35B}" destId="{51886611-846A-401B-8D91-800D2EBEB82A}" srcOrd="5" destOrd="0" parTransId="{6AEA2F48-8834-48E5-9C00-836F22F0D4AF}" sibTransId="{429980DB-1F8A-4E14-93CE-2CAAB10566EE}"/>
    <dgm:cxn modelId="{DB601B78-CD98-4C03-823E-2ECC0FF23804}" type="presOf" srcId="{8A13A2BB-3D6C-4394-B3F5-0F1FD35A8617}" destId="{2D74BE01-4295-48C4-B2D4-6A64C6A468FD}" srcOrd="0" destOrd="0" presId="urn:microsoft.com/office/officeart/2005/8/layout/radial4"/>
    <dgm:cxn modelId="{93B84DF0-1D38-4E3E-98AB-25BACAA7E8D9}" type="presOf" srcId="{478DD0EC-92D9-4CEA-A9F7-03D073D3D35B}" destId="{C405C645-0ECF-460D-B633-6793297C5A5A}" srcOrd="0" destOrd="0" presId="urn:microsoft.com/office/officeart/2005/8/layout/radial4"/>
    <dgm:cxn modelId="{43B3BA8B-67C1-4ED6-AD76-0ABC01B4F914}" type="presOf" srcId="{83B92D7C-38DC-4BE9-A35F-BECB7A3153EE}" destId="{B3726F04-A687-4C29-8117-31628880236C}" srcOrd="0" destOrd="0" presId="urn:microsoft.com/office/officeart/2005/8/layout/radial4"/>
    <dgm:cxn modelId="{BC6C0782-C89A-4CC3-8FC3-26B3FDA64EC3}" type="presOf" srcId="{4639D5DD-AE35-4456-ADD8-9D76D108241C}" destId="{15FE0FC7-AA65-41A3-AB1C-5B77F9E7E214}" srcOrd="0" destOrd="0" presId="urn:microsoft.com/office/officeart/2005/8/layout/radial4"/>
    <dgm:cxn modelId="{DF0B1692-F1D5-4185-87A8-119A6C346074}" srcId="{478DD0EC-92D9-4CEA-A9F7-03D073D3D35B}" destId="{83B92D7C-38DC-4BE9-A35F-BECB7A3153EE}" srcOrd="2" destOrd="0" parTransId="{A76F006E-A62F-4C36-A0AA-155706C4E3F5}" sibTransId="{FC4650FD-0A8B-4532-B34D-BC4374CF0679}"/>
    <dgm:cxn modelId="{EB9A55B8-B9DA-4B22-83B4-963E5B271B2F}" srcId="{F61427CA-CA8E-4D53-BBA4-80A578BE6204}" destId="{478DD0EC-92D9-4CEA-A9F7-03D073D3D35B}" srcOrd="0" destOrd="0" parTransId="{0E0F30AC-BE15-458C-9F03-495C98FD76DE}" sibTransId="{2CB48D16-DFB3-4585-85D5-18EC7D1D6362}"/>
    <dgm:cxn modelId="{24D029DF-3239-41E8-9B00-662A9ABE6DAF}" type="presOf" srcId="{52CFCDE1-560B-4F8F-83EF-239E0A7FB2E6}" destId="{9306E63D-BFEF-4628-A8CF-DF980AB15166}" srcOrd="0" destOrd="0" presId="urn:microsoft.com/office/officeart/2005/8/layout/radial4"/>
    <dgm:cxn modelId="{2EC02C23-9CA8-4B07-8DF7-C4799FBCB151}" type="presParOf" srcId="{74AADCC5-C350-4F5C-9F66-E112EFCBBAD7}" destId="{C405C645-0ECF-460D-B633-6793297C5A5A}" srcOrd="0" destOrd="0" presId="urn:microsoft.com/office/officeart/2005/8/layout/radial4"/>
    <dgm:cxn modelId="{96122B67-5811-4D1B-AC39-FC41E4080E07}" type="presParOf" srcId="{74AADCC5-C350-4F5C-9F66-E112EFCBBAD7}" destId="{3E311AE1-A663-4531-8644-B1FC1448C387}" srcOrd="1" destOrd="0" presId="urn:microsoft.com/office/officeart/2005/8/layout/radial4"/>
    <dgm:cxn modelId="{1370A77B-C627-4AD1-8AAE-81DCAE309F49}" type="presParOf" srcId="{74AADCC5-C350-4F5C-9F66-E112EFCBBAD7}" destId="{C41A24ED-6DE2-475D-BB23-D4BD2D9AA9AC}" srcOrd="2" destOrd="0" presId="urn:microsoft.com/office/officeart/2005/8/layout/radial4"/>
    <dgm:cxn modelId="{02AD792E-5D91-4AD1-B384-71B8C7957BB1}" type="presParOf" srcId="{74AADCC5-C350-4F5C-9F66-E112EFCBBAD7}" destId="{9306E63D-BFEF-4628-A8CF-DF980AB15166}" srcOrd="3" destOrd="0" presId="urn:microsoft.com/office/officeart/2005/8/layout/radial4"/>
    <dgm:cxn modelId="{E3BF6806-1C8F-4090-8F6B-48C2DA2360FD}" type="presParOf" srcId="{74AADCC5-C350-4F5C-9F66-E112EFCBBAD7}" destId="{2D74BE01-4295-48C4-B2D4-6A64C6A468FD}" srcOrd="4" destOrd="0" presId="urn:microsoft.com/office/officeart/2005/8/layout/radial4"/>
    <dgm:cxn modelId="{F4C8351F-AF33-474C-8C92-C11AB6B84C55}" type="presParOf" srcId="{74AADCC5-C350-4F5C-9F66-E112EFCBBAD7}" destId="{C5220742-883A-47F7-A0D6-8CA13BA8A646}" srcOrd="5" destOrd="0" presId="urn:microsoft.com/office/officeart/2005/8/layout/radial4"/>
    <dgm:cxn modelId="{1D576861-2BC7-4C0E-873E-F85FD8977467}" type="presParOf" srcId="{74AADCC5-C350-4F5C-9F66-E112EFCBBAD7}" destId="{B3726F04-A687-4C29-8117-31628880236C}" srcOrd="6" destOrd="0" presId="urn:microsoft.com/office/officeart/2005/8/layout/radial4"/>
    <dgm:cxn modelId="{ADA7F660-3EB1-4CE7-88DD-4D43D417E957}" type="presParOf" srcId="{74AADCC5-C350-4F5C-9F66-E112EFCBBAD7}" destId="{38299321-AA6B-4F0E-AC39-DE5B907B4A4A}" srcOrd="7" destOrd="0" presId="urn:microsoft.com/office/officeart/2005/8/layout/radial4"/>
    <dgm:cxn modelId="{1A8987C1-B19A-43FB-9279-B32865D47D89}" type="presParOf" srcId="{74AADCC5-C350-4F5C-9F66-E112EFCBBAD7}" destId="{0C5ACB38-A475-4C6A-8ECA-0A5CC11A963A}" srcOrd="8" destOrd="0" presId="urn:microsoft.com/office/officeart/2005/8/layout/radial4"/>
    <dgm:cxn modelId="{FC6D69BD-6CF4-4667-9924-65E5243993C8}" type="presParOf" srcId="{74AADCC5-C350-4F5C-9F66-E112EFCBBAD7}" destId="{15FE0FC7-AA65-41A3-AB1C-5B77F9E7E214}" srcOrd="9" destOrd="0" presId="urn:microsoft.com/office/officeart/2005/8/layout/radial4"/>
    <dgm:cxn modelId="{53D6F598-761F-43A7-AD75-1BBAB2C5BC83}" type="presParOf" srcId="{74AADCC5-C350-4F5C-9F66-E112EFCBBAD7}" destId="{EAA9700F-02A4-402B-A1DC-ACD5D0F5EA3D}" srcOrd="10" destOrd="0" presId="urn:microsoft.com/office/officeart/2005/8/layout/radial4"/>
    <dgm:cxn modelId="{303DA892-AF3C-494B-9F1E-18633F0DF41C}" type="presParOf" srcId="{74AADCC5-C350-4F5C-9F66-E112EFCBBAD7}" destId="{AEE2F6D4-E032-4FC0-8A20-8E753DF81027}" srcOrd="11" destOrd="0" presId="urn:microsoft.com/office/officeart/2005/8/layout/radial4"/>
    <dgm:cxn modelId="{A4EF0D95-5359-43FD-9E8D-BD7A3C0297EC}" type="presParOf" srcId="{74AADCC5-C350-4F5C-9F66-E112EFCBBAD7}" destId="{25C58541-8D97-4AE8-AD2C-0DDA8965B45B}" srcOrd="12"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879BFE-F0C2-492C-94E4-B0BC918A60E8}">
      <dsp:nvSpPr>
        <dsp:cNvPr id="0" name=""/>
        <dsp:cNvSpPr/>
      </dsp:nvSpPr>
      <dsp:spPr>
        <a:xfrm>
          <a:off x="2942998" y="279839"/>
          <a:ext cx="3788187" cy="1183808"/>
        </a:xfrm>
        <a:prstGeom prst="rect">
          <a:avLst/>
        </a:prstGeom>
        <a:solidFill>
          <a:schemeClr val="lt1">
            <a:alpha val="40000"/>
            <a:hueOff val="0"/>
            <a:satOff val="0"/>
            <a:lumOff val="0"/>
            <a:alphaOff val="0"/>
          </a:schemeClr>
        </a:solidFill>
        <a:ln w="9525" cap="flat" cmpd="sng" algn="ctr">
          <a:solidFill>
            <a:srgbClr val="00CDC8"/>
          </a:solidFill>
          <a:prstDash val="solid"/>
        </a:ln>
        <a:effectLst/>
      </dsp:spPr>
      <dsp:style>
        <a:lnRef idx="1">
          <a:scrgbClr r="0" g="0" b="0"/>
        </a:lnRef>
        <a:fillRef idx="1">
          <a:scrgbClr r="0" g="0" b="0"/>
        </a:fillRef>
        <a:effectRef idx="0">
          <a:scrgbClr r="0" g="0" b="0"/>
        </a:effectRef>
        <a:fontRef idx="minor"/>
      </dsp:style>
      <dsp:txBody>
        <a:bodyPr spcFirstLastPara="0" vert="horz" wrap="square" lIns="801833" tIns="87630" rIns="87630" bIns="8763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CA" sz="2300" kern="1200" dirty="0" smtClean="0"/>
            <a:t>20 year old Market Design and Tools</a:t>
          </a:r>
          <a:endParaRPr lang="en-CA" sz="2300" kern="1200" dirty="0"/>
        </a:p>
      </dsp:txBody>
      <dsp:txXfrm>
        <a:off x="2942998" y="279839"/>
        <a:ext cx="3788187" cy="1183808"/>
      </dsp:txXfrm>
    </dsp:sp>
    <dsp:sp modelId="{CF34A7FF-A0DD-40AC-A9B2-6E19232CE5E2}">
      <dsp:nvSpPr>
        <dsp:cNvPr id="0" name=""/>
        <dsp:cNvSpPr/>
      </dsp:nvSpPr>
      <dsp:spPr>
        <a:xfrm>
          <a:off x="1388507" y="73295"/>
          <a:ext cx="2128263" cy="129719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13000" b="-13000"/>
          </a:stretch>
        </a:blipFill>
        <a:ln w="12700" cap="flat" cmpd="sng" algn="ctr">
          <a:solidFill>
            <a:srgbClr val="00CDC8"/>
          </a:solidFill>
          <a:prstDash val="solid"/>
        </a:ln>
        <a:effectLst/>
      </dsp:spPr>
      <dsp:style>
        <a:lnRef idx="2">
          <a:scrgbClr r="0" g="0" b="0"/>
        </a:lnRef>
        <a:fillRef idx="1">
          <a:scrgbClr r="0" g="0" b="0"/>
        </a:fillRef>
        <a:effectRef idx="0">
          <a:scrgbClr r="0" g="0" b="0"/>
        </a:effectRef>
        <a:fontRef idx="minor"/>
      </dsp:style>
    </dsp:sp>
    <dsp:sp modelId="{0706652D-73D1-4F9B-963E-4AF0AF0217FE}">
      <dsp:nvSpPr>
        <dsp:cNvPr id="0" name=""/>
        <dsp:cNvSpPr/>
      </dsp:nvSpPr>
      <dsp:spPr>
        <a:xfrm>
          <a:off x="2952160" y="1770123"/>
          <a:ext cx="3788187" cy="1183808"/>
        </a:xfrm>
        <a:prstGeom prst="rect">
          <a:avLst/>
        </a:prstGeom>
        <a:solidFill>
          <a:schemeClr val="lt1">
            <a:alpha val="40000"/>
            <a:hueOff val="0"/>
            <a:satOff val="0"/>
            <a:lumOff val="0"/>
            <a:alphaOff val="0"/>
          </a:schemeClr>
        </a:solidFill>
        <a:ln w="9525" cap="flat" cmpd="sng" algn="ctr">
          <a:solidFill>
            <a:srgbClr val="C00000"/>
          </a:solidFill>
          <a:prstDash val="solid"/>
        </a:ln>
        <a:effectLst/>
      </dsp:spPr>
      <dsp:style>
        <a:lnRef idx="1">
          <a:scrgbClr r="0" g="0" b="0"/>
        </a:lnRef>
        <a:fillRef idx="1">
          <a:scrgbClr r="0" g="0" b="0"/>
        </a:fillRef>
        <a:effectRef idx="0">
          <a:scrgbClr r="0" g="0" b="0"/>
        </a:effectRef>
        <a:fontRef idx="minor"/>
      </dsp:style>
      <dsp:txBody>
        <a:bodyPr spcFirstLastPara="0" vert="horz" wrap="square" lIns="801833" tIns="87630" rIns="87630" bIns="87630" numCol="1" spcCol="1270" anchor="ctr" anchorCtr="0">
          <a:noAutofit/>
        </a:bodyPr>
        <a:lstStyle/>
        <a:p>
          <a:pPr lvl="0" algn="l" defTabSz="1022350">
            <a:lnSpc>
              <a:spcPct val="90000"/>
            </a:lnSpc>
            <a:spcBef>
              <a:spcPct val="0"/>
            </a:spcBef>
            <a:spcAft>
              <a:spcPct val="35000"/>
            </a:spcAft>
          </a:pPr>
          <a:r>
            <a:rPr lang="en-CA" sz="2300" kern="1200" dirty="0" smtClean="0"/>
            <a:t>Inefficiencies in our current </a:t>
          </a:r>
          <a:r>
            <a:rPr lang="en-CA" sz="2300" kern="1200" dirty="0" smtClean="0">
              <a:solidFill>
                <a:schemeClr val="tx1"/>
              </a:solidFill>
            </a:rPr>
            <a:t>market design</a:t>
          </a:r>
          <a:endParaRPr lang="en-CA" sz="2300" kern="1200" dirty="0">
            <a:solidFill>
              <a:schemeClr val="tx1"/>
            </a:solidFill>
          </a:endParaRPr>
        </a:p>
      </dsp:txBody>
      <dsp:txXfrm>
        <a:off x="2952160" y="1770123"/>
        <a:ext cx="3788187" cy="1183808"/>
      </dsp:txXfrm>
    </dsp:sp>
    <dsp:sp modelId="{A9CD953F-A656-42D6-A8CD-8FBC7F5DB30F}">
      <dsp:nvSpPr>
        <dsp:cNvPr id="0" name=""/>
        <dsp:cNvSpPr/>
      </dsp:nvSpPr>
      <dsp:spPr>
        <a:xfrm>
          <a:off x="1360283" y="1599128"/>
          <a:ext cx="2131876" cy="12429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9000" r="-9000"/>
          </a:stretch>
        </a:blipFill>
        <a:ln w="12700" cap="flat" cmpd="sng" algn="ctr">
          <a:solidFill>
            <a:srgbClr val="C00000"/>
          </a:solidFill>
          <a:prstDash val="solid"/>
        </a:ln>
        <a:effectLst/>
      </dsp:spPr>
      <dsp:style>
        <a:lnRef idx="2">
          <a:scrgbClr r="0" g="0" b="0"/>
        </a:lnRef>
        <a:fillRef idx="1">
          <a:scrgbClr r="0" g="0" b="0"/>
        </a:fillRef>
        <a:effectRef idx="0">
          <a:scrgbClr r="0" g="0" b="0"/>
        </a:effectRef>
        <a:fontRef idx="minor"/>
      </dsp:style>
    </dsp:sp>
    <dsp:sp modelId="{2869B8A4-21D6-4231-979C-32601474CBFA}">
      <dsp:nvSpPr>
        <dsp:cNvPr id="0" name=""/>
        <dsp:cNvSpPr/>
      </dsp:nvSpPr>
      <dsp:spPr>
        <a:xfrm>
          <a:off x="2971805" y="3260406"/>
          <a:ext cx="3788187" cy="1183808"/>
        </a:xfrm>
        <a:prstGeom prst="rect">
          <a:avLst/>
        </a:prstGeom>
        <a:solidFill>
          <a:schemeClr val="lt1">
            <a:alpha val="40000"/>
            <a:hueOff val="0"/>
            <a:satOff val="0"/>
            <a:lumOff val="0"/>
            <a:alphaOff val="0"/>
          </a:schemeClr>
        </a:solidFill>
        <a:ln w="952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1833" tIns="87630" rIns="87630" bIns="87630" numCol="1" spcCol="1270" anchor="ctr" anchorCtr="0">
          <a:noAutofit/>
        </a:bodyPr>
        <a:lstStyle/>
        <a:p>
          <a:pPr lvl="0" algn="l" defTabSz="1022350">
            <a:lnSpc>
              <a:spcPct val="90000"/>
            </a:lnSpc>
            <a:spcBef>
              <a:spcPct val="0"/>
            </a:spcBef>
            <a:spcAft>
              <a:spcPct val="35000"/>
            </a:spcAft>
          </a:pPr>
          <a:r>
            <a:rPr lang="en-CA" sz="2300" kern="1200" dirty="0" smtClean="0"/>
            <a:t>The sector is changing</a:t>
          </a:r>
          <a:endParaRPr lang="en-CA" sz="2300" kern="1200" dirty="0"/>
        </a:p>
      </dsp:txBody>
      <dsp:txXfrm>
        <a:off x="2971805" y="3260406"/>
        <a:ext cx="3788187" cy="1183808"/>
      </dsp:txXfrm>
    </dsp:sp>
    <dsp:sp modelId="{A0F933C3-16D4-4A71-818B-1586DC51ABBE}">
      <dsp:nvSpPr>
        <dsp:cNvPr id="0" name=""/>
        <dsp:cNvSpPr/>
      </dsp:nvSpPr>
      <dsp:spPr>
        <a:xfrm>
          <a:off x="1351851" y="3089412"/>
          <a:ext cx="2165602" cy="12429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000" r="-1000"/>
          </a:stretch>
        </a:blipFill>
        <a:ln w="127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05C645-0ECF-460D-B633-6793297C5A5A}">
      <dsp:nvSpPr>
        <dsp:cNvPr id="0" name=""/>
        <dsp:cNvSpPr/>
      </dsp:nvSpPr>
      <dsp:spPr>
        <a:xfrm>
          <a:off x="2932898" y="2233136"/>
          <a:ext cx="1830402" cy="1830402"/>
        </a:xfrm>
        <a:prstGeom prst="ellipse">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CA" sz="2600" kern="1200" dirty="0" smtClean="0"/>
            <a:t>Market Renewal</a:t>
          </a:r>
          <a:endParaRPr lang="en-CA" sz="2600" kern="1200" dirty="0"/>
        </a:p>
      </dsp:txBody>
      <dsp:txXfrm>
        <a:off x="3200954" y="2501192"/>
        <a:ext cx="1294290" cy="1294290"/>
      </dsp:txXfrm>
    </dsp:sp>
    <dsp:sp modelId="{3E311AE1-A663-4531-8644-B1FC1448C387}">
      <dsp:nvSpPr>
        <dsp:cNvPr id="0" name=""/>
        <dsp:cNvSpPr/>
      </dsp:nvSpPr>
      <dsp:spPr>
        <a:xfrm rot="10800000">
          <a:off x="1077114" y="2887505"/>
          <a:ext cx="1753716" cy="521664"/>
        </a:xfrm>
        <a:prstGeom prst="leftArrow">
          <a:avLst>
            <a:gd name="adj1" fmla="val 60000"/>
            <a:gd name="adj2" fmla="val 5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sp>
    <dsp:sp modelId="{C41A24ED-6DE2-475D-BB23-D4BD2D9AA9AC}">
      <dsp:nvSpPr>
        <dsp:cNvPr id="0" name=""/>
        <dsp:cNvSpPr/>
      </dsp:nvSpPr>
      <dsp:spPr>
        <a:xfrm>
          <a:off x="436473" y="2635824"/>
          <a:ext cx="1281282" cy="1025025"/>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2385" tIns="32385" rIns="32385" bIns="32385" numCol="1" spcCol="1270" anchor="ctr" anchorCtr="0">
          <a:noAutofit/>
        </a:bodyPr>
        <a:lstStyle/>
        <a:p>
          <a:pPr lvl="0" algn="ctr" defTabSz="755650">
            <a:lnSpc>
              <a:spcPct val="90000"/>
            </a:lnSpc>
            <a:spcBef>
              <a:spcPct val="0"/>
            </a:spcBef>
            <a:spcAft>
              <a:spcPct val="35000"/>
            </a:spcAft>
          </a:pPr>
          <a:r>
            <a:rPr lang="en-CA" sz="1700" kern="1200" dirty="0" smtClean="0">
              <a:solidFill>
                <a:schemeClr val="tx1">
                  <a:lumMod val="75000"/>
                  <a:lumOff val="25000"/>
                </a:schemeClr>
              </a:solidFill>
            </a:rPr>
            <a:t>Focus on Efficiency</a:t>
          </a:r>
          <a:endParaRPr lang="en-CA" sz="1700" kern="1200" dirty="0">
            <a:solidFill>
              <a:schemeClr val="tx1">
                <a:lumMod val="75000"/>
                <a:lumOff val="25000"/>
              </a:schemeClr>
            </a:solidFill>
          </a:endParaRPr>
        </a:p>
      </dsp:txBody>
      <dsp:txXfrm>
        <a:off x="466495" y="2665846"/>
        <a:ext cx="1221238" cy="964981"/>
      </dsp:txXfrm>
    </dsp:sp>
    <dsp:sp modelId="{9306E63D-BFEF-4628-A8CF-DF980AB15166}">
      <dsp:nvSpPr>
        <dsp:cNvPr id="0" name=""/>
        <dsp:cNvSpPr/>
      </dsp:nvSpPr>
      <dsp:spPr>
        <a:xfrm rot="12960000">
          <a:off x="1438860" y="1774164"/>
          <a:ext cx="1753716" cy="521664"/>
        </a:xfrm>
        <a:prstGeom prst="leftArrow">
          <a:avLst>
            <a:gd name="adj1" fmla="val 60000"/>
            <a:gd name="adj2" fmla="val 5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sp>
    <dsp:sp modelId="{2D74BE01-4295-48C4-B2D4-6A64C6A468FD}">
      <dsp:nvSpPr>
        <dsp:cNvPr id="0" name=""/>
        <dsp:cNvSpPr/>
      </dsp:nvSpPr>
      <dsp:spPr>
        <a:xfrm>
          <a:off x="965684" y="1007080"/>
          <a:ext cx="1281282" cy="1025025"/>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2385" tIns="32385" rIns="32385" bIns="32385" numCol="1" spcCol="1270" anchor="ctr" anchorCtr="0">
          <a:noAutofit/>
        </a:bodyPr>
        <a:lstStyle/>
        <a:p>
          <a:pPr lvl="0" algn="ctr" defTabSz="755650">
            <a:lnSpc>
              <a:spcPct val="90000"/>
            </a:lnSpc>
            <a:spcBef>
              <a:spcPct val="0"/>
            </a:spcBef>
            <a:spcAft>
              <a:spcPct val="35000"/>
            </a:spcAft>
          </a:pPr>
          <a:r>
            <a:rPr lang="en-CA" sz="1700" kern="1200" dirty="0" smtClean="0">
              <a:solidFill>
                <a:schemeClr val="tx1">
                  <a:lumMod val="75000"/>
                  <a:lumOff val="25000"/>
                </a:schemeClr>
              </a:solidFill>
            </a:rPr>
            <a:t>Value for Consumers</a:t>
          </a:r>
          <a:endParaRPr lang="en-CA" sz="1700" kern="1200" dirty="0">
            <a:solidFill>
              <a:schemeClr val="tx1">
                <a:lumMod val="75000"/>
                <a:lumOff val="25000"/>
              </a:schemeClr>
            </a:solidFill>
          </a:endParaRPr>
        </a:p>
      </dsp:txBody>
      <dsp:txXfrm>
        <a:off x="995706" y="1037102"/>
        <a:ext cx="1221238" cy="964981"/>
      </dsp:txXfrm>
    </dsp:sp>
    <dsp:sp modelId="{C5220742-883A-47F7-A0D6-8CA13BA8A646}">
      <dsp:nvSpPr>
        <dsp:cNvPr id="0" name=""/>
        <dsp:cNvSpPr/>
      </dsp:nvSpPr>
      <dsp:spPr>
        <a:xfrm rot="15120000">
          <a:off x="2385924" y="1086082"/>
          <a:ext cx="1753716" cy="521664"/>
        </a:xfrm>
        <a:prstGeom prst="leftArrow">
          <a:avLst>
            <a:gd name="adj1" fmla="val 60000"/>
            <a:gd name="adj2" fmla="val 5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sp>
    <dsp:sp modelId="{B3726F04-A687-4C29-8117-31628880236C}">
      <dsp:nvSpPr>
        <dsp:cNvPr id="0" name=""/>
        <dsp:cNvSpPr/>
      </dsp:nvSpPr>
      <dsp:spPr>
        <a:xfrm>
          <a:off x="2351177" y="460"/>
          <a:ext cx="1281282" cy="1025025"/>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2385" tIns="32385" rIns="32385" bIns="32385" numCol="1" spcCol="1270" anchor="ctr" anchorCtr="0">
          <a:noAutofit/>
        </a:bodyPr>
        <a:lstStyle/>
        <a:p>
          <a:pPr lvl="0" algn="ctr" defTabSz="755650">
            <a:lnSpc>
              <a:spcPct val="90000"/>
            </a:lnSpc>
            <a:spcBef>
              <a:spcPct val="0"/>
            </a:spcBef>
            <a:spcAft>
              <a:spcPct val="35000"/>
            </a:spcAft>
          </a:pPr>
          <a:r>
            <a:rPr lang="en-CA" sz="1700" kern="1200" smtClean="0">
              <a:solidFill>
                <a:schemeClr val="tx1">
                  <a:lumMod val="75000"/>
                  <a:lumOff val="25000"/>
                </a:schemeClr>
              </a:solidFill>
            </a:rPr>
            <a:t>Practical </a:t>
          </a:r>
          <a:r>
            <a:rPr lang="en-CA" sz="1700" kern="1200" dirty="0" smtClean="0">
              <a:solidFill>
                <a:schemeClr val="tx1">
                  <a:lumMod val="75000"/>
                  <a:lumOff val="25000"/>
                </a:schemeClr>
              </a:solidFill>
            </a:rPr>
            <a:t>Solutions</a:t>
          </a:r>
          <a:endParaRPr lang="en-CA" sz="1700" kern="1200" dirty="0">
            <a:solidFill>
              <a:schemeClr val="tx1">
                <a:lumMod val="75000"/>
                <a:lumOff val="25000"/>
              </a:schemeClr>
            </a:solidFill>
          </a:endParaRPr>
        </a:p>
      </dsp:txBody>
      <dsp:txXfrm>
        <a:off x="2381199" y="30482"/>
        <a:ext cx="1221238" cy="964981"/>
      </dsp:txXfrm>
    </dsp:sp>
    <dsp:sp modelId="{38299321-AA6B-4F0E-AC39-DE5B907B4A4A}">
      <dsp:nvSpPr>
        <dsp:cNvPr id="0" name=""/>
        <dsp:cNvSpPr/>
      </dsp:nvSpPr>
      <dsp:spPr>
        <a:xfrm rot="17280000">
          <a:off x="3556559" y="1086082"/>
          <a:ext cx="1753716" cy="521664"/>
        </a:xfrm>
        <a:prstGeom prst="leftArrow">
          <a:avLst>
            <a:gd name="adj1" fmla="val 60000"/>
            <a:gd name="adj2" fmla="val 5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sp>
    <dsp:sp modelId="{0C5ACB38-A475-4C6A-8ECA-0A5CC11A963A}">
      <dsp:nvSpPr>
        <dsp:cNvPr id="0" name=""/>
        <dsp:cNvSpPr/>
      </dsp:nvSpPr>
      <dsp:spPr>
        <a:xfrm>
          <a:off x="4063740" y="460"/>
          <a:ext cx="1281282" cy="1025025"/>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2385" tIns="32385" rIns="32385" bIns="32385" numCol="1" spcCol="1270" anchor="ctr" anchorCtr="0">
          <a:noAutofit/>
        </a:bodyPr>
        <a:lstStyle/>
        <a:p>
          <a:pPr lvl="0" algn="ctr" defTabSz="755650">
            <a:lnSpc>
              <a:spcPct val="90000"/>
            </a:lnSpc>
            <a:spcBef>
              <a:spcPct val="0"/>
            </a:spcBef>
            <a:spcAft>
              <a:spcPct val="35000"/>
            </a:spcAft>
          </a:pPr>
          <a:r>
            <a:rPr lang="en-CA" sz="1700" kern="1200" dirty="0" smtClean="0">
              <a:solidFill>
                <a:schemeClr val="tx1">
                  <a:lumMod val="75000"/>
                  <a:lumOff val="25000"/>
                </a:schemeClr>
              </a:solidFill>
            </a:rPr>
            <a:t>Transparent Process</a:t>
          </a:r>
          <a:endParaRPr lang="en-CA" sz="1700" kern="1200" dirty="0">
            <a:solidFill>
              <a:schemeClr val="tx1">
                <a:lumMod val="75000"/>
                <a:lumOff val="25000"/>
              </a:schemeClr>
            </a:solidFill>
          </a:endParaRPr>
        </a:p>
      </dsp:txBody>
      <dsp:txXfrm>
        <a:off x="4093762" y="30482"/>
        <a:ext cx="1221238" cy="964981"/>
      </dsp:txXfrm>
    </dsp:sp>
    <dsp:sp modelId="{15FE0FC7-AA65-41A3-AB1C-5B77F9E7E214}">
      <dsp:nvSpPr>
        <dsp:cNvPr id="0" name=""/>
        <dsp:cNvSpPr/>
      </dsp:nvSpPr>
      <dsp:spPr>
        <a:xfrm rot="19440000">
          <a:off x="4503623" y="1774164"/>
          <a:ext cx="1753716" cy="521664"/>
        </a:xfrm>
        <a:prstGeom prst="leftArrow">
          <a:avLst>
            <a:gd name="adj1" fmla="val 60000"/>
            <a:gd name="adj2" fmla="val 5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sp>
    <dsp:sp modelId="{EAA9700F-02A4-402B-A1DC-ACD5D0F5EA3D}">
      <dsp:nvSpPr>
        <dsp:cNvPr id="0" name=""/>
        <dsp:cNvSpPr/>
      </dsp:nvSpPr>
      <dsp:spPr>
        <a:xfrm>
          <a:off x="5449233" y="1007080"/>
          <a:ext cx="1281282" cy="1025025"/>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2385" tIns="32385" rIns="32385" bIns="32385" numCol="1" spcCol="1270" anchor="ctr" anchorCtr="0">
          <a:noAutofit/>
        </a:bodyPr>
        <a:lstStyle/>
        <a:p>
          <a:pPr lvl="0" algn="ctr" defTabSz="755650">
            <a:lnSpc>
              <a:spcPct val="90000"/>
            </a:lnSpc>
            <a:spcBef>
              <a:spcPct val="0"/>
            </a:spcBef>
            <a:spcAft>
              <a:spcPct val="35000"/>
            </a:spcAft>
          </a:pPr>
          <a:r>
            <a:rPr lang="en-CA" sz="1700" kern="1200" dirty="0" smtClean="0">
              <a:solidFill>
                <a:schemeClr val="tx1">
                  <a:lumMod val="75000"/>
                  <a:lumOff val="25000"/>
                </a:schemeClr>
              </a:solidFill>
            </a:rPr>
            <a:t>Flexible to Future Change</a:t>
          </a:r>
        </a:p>
      </dsp:txBody>
      <dsp:txXfrm>
        <a:off x="5479255" y="1037102"/>
        <a:ext cx="1221238" cy="964981"/>
      </dsp:txXfrm>
    </dsp:sp>
    <dsp:sp modelId="{AEE2F6D4-E032-4FC0-8A20-8E753DF81027}">
      <dsp:nvSpPr>
        <dsp:cNvPr id="0" name=""/>
        <dsp:cNvSpPr/>
      </dsp:nvSpPr>
      <dsp:spPr>
        <a:xfrm>
          <a:off x="4865369" y="2887505"/>
          <a:ext cx="1753716" cy="521664"/>
        </a:xfrm>
        <a:prstGeom prst="leftArrow">
          <a:avLst>
            <a:gd name="adj1" fmla="val 60000"/>
            <a:gd name="adj2" fmla="val 5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sp>
    <dsp:sp modelId="{25C58541-8D97-4AE8-AD2C-0DDA8965B45B}">
      <dsp:nvSpPr>
        <dsp:cNvPr id="0" name=""/>
        <dsp:cNvSpPr/>
      </dsp:nvSpPr>
      <dsp:spPr>
        <a:xfrm>
          <a:off x="5978444" y="2635824"/>
          <a:ext cx="1281282" cy="1025025"/>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2385" tIns="32385" rIns="32385" bIns="32385" numCol="1" spcCol="1270" anchor="ctr" anchorCtr="0">
          <a:noAutofit/>
        </a:bodyPr>
        <a:lstStyle/>
        <a:p>
          <a:pPr lvl="0" algn="ctr" defTabSz="755650">
            <a:lnSpc>
              <a:spcPct val="90000"/>
            </a:lnSpc>
            <a:spcBef>
              <a:spcPct val="0"/>
            </a:spcBef>
            <a:spcAft>
              <a:spcPct val="35000"/>
            </a:spcAft>
          </a:pPr>
          <a:r>
            <a:rPr lang="en-CA" sz="1700" kern="1200" dirty="0" smtClean="0">
              <a:solidFill>
                <a:schemeClr val="tx1">
                  <a:lumMod val="75000"/>
                  <a:lumOff val="25000"/>
                </a:schemeClr>
              </a:solidFill>
            </a:rPr>
            <a:t>Reflect Stakeholder Feedback</a:t>
          </a:r>
        </a:p>
      </dsp:txBody>
      <dsp:txXfrm>
        <a:off x="6008466" y="2665846"/>
        <a:ext cx="1221238" cy="964981"/>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atin typeface="Arial" charset="0"/>
                <a:ea typeface="+mn-ea"/>
              </a:defRPr>
            </a:lvl1pPr>
          </a:lstStyle>
          <a:p>
            <a:pPr>
              <a:defRPr/>
            </a:pPr>
            <a:endParaRPr lang="en-CA"/>
          </a:p>
        </p:txBody>
      </p:sp>
      <p:sp>
        <p:nvSpPr>
          <p:cNvPr id="3" name="Date Placeholder 2"/>
          <p:cNvSpPr>
            <a:spLocks noGrp="1"/>
          </p:cNvSpPr>
          <p:nvPr>
            <p:ph type="dt" sz="quarter" idx="1"/>
          </p:nvPr>
        </p:nvSpPr>
        <p:spPr>
          <a:xfrm>
            <a:off x="3970338" y="0"/>
            <a:ext cx="3038475" cy="465138"/>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fld id="{01DC9CB7-BE09-4E5A-BFC3-2D00EC53C0B8}" type="datetimeFigureOut">
              <a:rPr lang="en-CA" altLang="en-US"/>
              <a:pPr>
                <a:defRPr/>
              </a:pPr>
              <a:t>2017-02-09</a:t>
            </a:fld>
            <a:endParaRPr lang="en-CA" alt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atin typeface="Arial" charset="0"/>
                <a:ea typeface="+mn-ea"/>
              </a:defRPr>
            </a:lvl1pPr>
          </a:lstStyle>
          <a:p>
            <a:pPr>
              <a:defRPr/>
            </a:pPr>
            <a:endParaRPr lang="en-CA"/>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63FE5E25-4722-4544-BA24-7D9B1258369E}" type="slidenum">
              <a:rPr lang="en-CA" altLang="en-US"/>
              <a:pPr>
                <a:defRPr/>
              </a:pPr>
              <a:t>‹#›</a:t>
            </a:fld>
            <a:endParaRPr lang="en-CA" altLang="en-US"/>
          </a:p>
        </p:txBody>
      </p:sp>
    </p:spTree>
    <p:extLst>
      <p:ext uri="{BB962C8B-B14F-4D97-AF65-F5344CB8AC3E}">
        <p14:creationId xmlns:p14="http://schemas.microsoft.com/office/powerpoint/2010/main" val="18387695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64" tIns="46582" rIns="93164" bIns="46582" numCol="1" anchor="ctr" anchorCtr="0" compatLnSpc="1">
            <a:prstTxWarp prst="textNoShape">
              <a:avLst/>
            </a:prstTxWarp>
          </a:bodyPr>
          <a:lstStyle>
            <a:lvl1pPr>
              <a:defRPr sz="1200">
                <a:latin typeface="Arial" charset="0"/>
                <a:ea typeface="+mn-ea"/>
              </a:defRPr>
            </a:lvl1pPr>
          </a:lstStyle>
          <a:p>
            <a:pPr>
              <a:defRPr/>
            </a:pPr>
            <a:endParaRPr lang="en-US"/>
          </a:p>
        </p:txBody>
      </p:sp>
      <p:sp>
        <p:nvSpPr>
          <p:cNvPr id="11267" name="Rectangle 3"/>
          <p:cNvSpPr>
            <a:spLocks noGrp="1" noChangeArrowheads="1"/>
          </p:cNvSpPr>
          <p:nvPr>
            <p:ph type="dt" idx="1"/>
          </p:nvPr>
        </p:nvSpPr>
        <p:spPr bwMode="auto">
          <a:xfrm>
            <a:off x="3971925" y="0"/>
            <a:ext cx="3038475" cy="465138"/>
          </a:xfrm>
          <a:prstGeom prst="rect">
            <a:avLst/>
          </a:prstGeom>
          <a:noFill/>
          <a:ln w="9525">
            <a:noFill/>
            <a:miter lim="800000"/>
            <a:headEnd/>
            <a:tailEnd/>
          </a:ln>
          <a:effectLst/>
        </p:spPr>
        <p:txBody>
          <a:bodyPr vert="horz" wrap="square" lIns="93164" tIns="46582" rIns="93164" bIns="46582" numCol="1" anchor="ctr" anchorCtr="0" compatLnSpc="1">
            <a:prstTxWarp prst="textNoShape">
              <a:avLst/>
            </a:prstTxWarp>
          </a:bodyPr>
          <a:lstStyle>
            <a:lvl1pPr algn="r">
              <a:defRPr sz="1200">
                <a:latin typeface="Arial" charset="0"/>
                <a:ea typeface="+mn-ea"/>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9" name="Rectangle 5"/>
          <p:cNvSpPr>
            <a:spLocks noGrp="1" noChangeArrowheads="1"/>
          </p:cNvSpPr>
          <p:nvPr>
            <p:ph type="body" sz="quarter" idx="3"/>
          </p:nvPr>
        </p:nvSpPr>
        <p:spPr bwMode="auto">
          <a:xfrm>
            <a:off x="935038" y="4416425"/>
            <a:ext cx="5140325" cy="4183063"/>
          </a:xfrm>
          <a:prstGeom prst="rect">
            <a:avLst/>
          </a:prstGeom>
          <a:noFill/>
          <a:ln w="9525">
            <a:noFill/>
            <a:miter lim="800000"/>
            <a:headEnd/>
            <a:tailEnd/>
          </a:ln>
          <a:effectLst/>
        </p:spPr>
        <p:txBody>
          <a:bodyPr vert="horz" wrap="square" lIns="93164" tIns="46582" rIns="93164" bIns="46582" numCol="1" anchor="ctr"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1270" name="Rectangle 6"/>
          <p:cNvSpPr>
            <a:spLocks noGrp="1" noChangeArrowheads="1"/>
          </p:cNvSpPr>
          <p:nvPr>
            <p:ph type="ftr" sz="quarter" idx="4"/>
          </p:nvPr>
        </p:nvSpPr>
        <p:spPr bwMode="auto">
          <a:xfrm>
            <a:off x="0" y="8831263"/>
            <a:ext cx="3038475" cy="465137"/>
          </a:xfrm>
          <a:prstGeom prst="rect">
            <a:avLst/>
          </a:prstGeom>
          <a:noFill/>
          <a:ln w="9525">
            <a:noFill/>
            <a:miter lim="800000"/>
            <a:headEnd/>
            <a:tailEnd/>
          </a:ln>
          <a:effectLst/>
        </p:spPr>
        <p:txBody>
          <a:bodyPr vert="horz" wrap="square" lIns="93164" tIns="46582" rIns="93164" bIns="46582" numCol="1" anchor="b" anchorCtr="0" compatLnSpc="1">
            <a:prstTxWarp prst="textNoShape">
              <a:avLst/>
            </a:prstTxWarp>
          </a:bodyPr>
          <a:lstStyle>
            <a:lvl1pPr>
              <a:defRPr sz="1200">
                <a:latin typeface="Arial" charset="0"/>
                <a:ea typeface="+mn-ea"/>
              </a:defRPr>
            </a:lvl1pPr>
          </a:lstStyle>
          <a:p>
            <a:pPr>
              <a:defRPr/>
            </a:pPr>
            <a:endParaRPr lang="en-US"/>
          </a:p>
        </p:txBody>
      </p:sp>
      <p:sp>
        <p:nvSpPr>
          <p:cNvPr id="11271" name="Rectangle 7"/>
          <p:cNvSpPr>
            <a:spLocks noGrp="1" noChangeArrowheads="1"/>
          </p:cNvSpPr>
          <p:nvPr>
            <p:ph type="sldNum" sz="quarter" idx="5"/>
          </p:nvPr>
        </p:nvSpPr>
        <p:spPr bwMode="auto">
          <a:xfrm>
            <a:off x="3971925" y="8831263"/>
            <a:ext cx="3038475" cy="465137"/>
          </a:xfrm>
          <a:prstGeom prst="rect">
            <a:avLst/>
          </a:prstGeom>
          <a:noFill/>
          <a:ln w="9525">
            <a:noFill/>
            <a:miter lim="800000"/>
            <a:headEnd/>
            <a:tailEnd/>
          </a:ln>
          <a:effectLst/>
        </p:spPr>
        <p:txBody>
          <a:bodyPr vert="horz" wrap="square" lIns="93164" tIns="46582" rIns="93164" bIns="46582" numCol="1" anchor="b" anchorCtr="0" compatLnSpc="1">
            <a:prstTxWarp prst="textNoShape">
              <a:avLst/>
            </a:prstTxWarp>
          </a:bodyPr>
          <a:lstStyle>
            <a:lvl1pPr algn="r">
              <a:defRPr sz="1200" smtClean="0"/>
            </a:lvl1pPr>
          </a:lstStyle>
          <a:p>
            <a:pPr>
              <a:defRPr/>
            </a:pPr>
            <a:fld id="{167B5317-7790-42A8-82C8-51EF595516EA}" type="slidenum">
              <a:rPr lang="en-US" altLang="en-US"/>
              <a:pPr>
                <a:defRPr/>
              </a:pPr>
              <a:t>‹#›</a:t>
            </a:fld>
            <a:endParaRPr lang="en-US" altLang="en-US"/>
          </a:p>
        </p:txBody>
      </p:sp>
    </p:spTree>
    <p:extLst>
      <p:ext uri="{BB962C8B-B14F-4D97-AF65-F5344CB8AC3E}">
        <p14:creationId xmlns:p14="http://schemas.microsoft.com/office/powerpoint/2010/main" val="11195843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pPr>
            <a:endParaRPr lang="en-US" sz="1200" kern="1200" baseline="0" dirty="0" smtClean="0">
              <a:solidFill>
                <a:schemeClr val="tx1"/>
              </a:solidFill>
              <a:latin typeface="Arial" charset="0"/>
              <a:ea typeface="+mn-ea"/>
              <a:cs typeface="+mn-cs"/>
            </a:endParaRPr>
          </a:p>
          <a:p>
            <a:pPr marL="171450" indent="-171450">
              <a:buFont typeface="Arial" panose="020B0604020202020204" pitchFamily="34" charset="0"/>
              <a:buChar char="•"/>
            </a:pPr>
            <a:endParaRPr lang="en-CA" sz="1200" dirty="0" smtClean="0">
              <a:effectLst/>
            </a:endParaRPr>
          </a:p>
          <a:p>
            <a:endParaRPr lang="en-CA" dirty="0"/>
          </a:p>
        </p:txBody>
      </p:sp>
      <p:sp>
        <p:nvSpPr>
          <p:cNvPr id="4" name="Slide Number Placeholder 3"/>
          <p:cNvSpPr>
            <a:spLocks noGrp="1"/>
          </p:cNvSpPr>
          <p:nvPr>
            <p:ph type="sldNum" sz="quarter" idx="10"/>
          </p:nvPr>
        </p:nvSpPr>
        <p:spPr/>
        <p:txBody>
          <a:bodyPr/>
          <a:lstStyle/>
          <a:p>
            <a:fld id="{39909B1A-F38D-4E5D-81C8-BF9CFFFECB71}" type="slidenum">
              <a:rPr lang="en-US" smtClean="0">
                <a:solidFill>
                  <a:prstClr val="white"/>
                </a:solidFill>
              </a:rPr>
              <a:pPr/>
              <a:t>2</a:t>
            </a:fld>
            <a:endParaRPr lang="en-US">
              <a:solidFill>
                <a:prstClr val="white"/>
              </a:solidFill>
            </a:endParaRPr>
          </a:p>
        </p:txBody>
      </p:sp>
    </p:spTree>
    <p:extLst>
      <p:ext uri="{BB962C8B-B14F-4D97-AF65-F5344CB8AC3E}">
        <p14:creationId xmlns:p14="http://schemas.microsoft.com/office/powerpoint/2010/main" val="1478927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b="0" i="0" u="none" strike="noStrike" kern="1200" baseline="0" dirty="0" smtClean="0">
              <a:solidFill>
                <a:schemeClr val="tx1"/>
              </a:solidFill>
              <a:latin typeface="Arial" charset="0"/>
              <a:ea typeface="ＭＳ Ｐゴシック" pitchFamily="34" charset="-128"/>
              <a:cs typeface="+mn-cs"/>
            </a:endParaRPr>
          </a:p>
          <a:p>
            <a:endParaRPr lang="en-CA" dirty="0"/>
          </a:p>
        </p:txBody>
      </p:sp>
      <p:sp>
        <p:nvSpPr>
          <p:cNvPr id="4" name="Slide Number Placeholder 3"/>
          <p:cNvSpPr>
            <a:spLocks noGrp="1"/>
          </p:cNvSpPr>
          <p:nvPr>
            <p:ph type="sldNum" sz="quarter" idx="10"/>
          </p:nvPr>
        </p:nvSpPr>
        <p:spPr/>
        <p:txBody>
          <a:bodyPr/>
          <a:lstStyle/>
          <a:p>
            <a:pPr>
              <a:defRPr/>
            </a:pPr>
            <a:fld id="{167B5317-7790-42A8-82C8-51EF595516EA}" type="slidenum">
              <a:rPr lang="en-US" altLang="en-US" smtClean="0"/>
              <a:pPr>
                <a:defRPr/>
              </a:pPr>
              <a:t>12</a:t>
            </a:fld>
            <a:endParaRPr lang="en-US" altLang="en-US"/>
          </a:p>
        </p:txBody>
      </p:sp>
    </p:spTree>
    <p:extLst>
      <p:ext uri="{BB962C8B-B14F-4D97-AF65-F5344CB8AC3E}">
        <p14:creationId xmlns:p14="http://schemas.microsoft.com/office/powerpoint/2010/main" val="4186153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285750" marR="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300" dirty="0" smtClean="0"/>
              <a:t>Grid is evolving at a rapid pace – estimated a</a:t>
            </a:r>
            <a:r>
              <a:rPr lang="en-US" sz="1300" baseline="0" dirty="0" smtClean="0"/>
              <a:t>bout $2 trillion dollars will be spent globally over the next decade</a:t>
            </a:r>
          </a:p>
          <a:p>
            <a:pPr marL="285750" marR="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300" baseline="0" dirty="0" smtClean="0"/>
              <a:t>The existing grid infrastructure – the wires, transformers, breakers, etc – were designed for one-way flow from centralized plants to customers</a:t>
            </a:r>
          </a:p>
          <a:p>
            <a:pPr marL="285750" marR="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300" dirty="0" smtClean="0"/>
              <a:t>With</a:t>
            </a:r>
            <a:r>
              <a:rPr lang="en-US" sz="1300" baseline="0" dirty="0" smtClean="0"/>
              <a:t> proliferation of distributed energy resources, the infrastructure needs to be modernized to allow two-way, network flow</a:t>
            </a:r>
          </a:p>
          <a:p>
            <a:pPr marL="285750" marR="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300" baseline="0" dirty="0" smtClean="0"/>
              <a:t>Expected that soon everything that connects to the grid will have an internet address</a:t>
            </a:r>
          </a:p>
          <a:p>
            <a:pPr marL="285750" marR="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300" baseline="0" dirty="0" smtClean="0"/>
              <a:t>The electricity system will be integral </a:t>
            </a:r>
            <a:r>
              <a:rPr lang="en-US" sz="1300" dirty="0" smtClean="0"/>
              <a:t>part of the famous “Internet of Things”</a:t>
            </a:r>
          </a:p>
          <a:p>
            <a:pPr marL="285750" marR="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300" baseline="0" dirty="0" smtClean="0"/>
              <a:t>This connectivity will allow for unprecedented visibility and control, allowing the IESO and other grid operators to operate the grid more efficiently</a:t>
            </a:r>
          </a:p>
          <a:p>
            <a:pPr marL="285750" marR="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300" dirty="0" smtClean="0"/>
              <a:t>At the distribution level, advanced </a:t>
            </a:r>
            <a:r>
              <a:rPr lang="en-US" sz="1300" baseline="0" dirty="0" smtClean="0"/>
              <a:t>technology will improve utilities ability to respond to o</a:t>
            </a:r>
            <a:r>
              <a:rPr lang="en-US" sz="1300" dirty="0" smtClean="0"/>
              <a:t>utages </a:t>
            </a:r>
            <a:r>
              <a:rPr lang="en-US" sz="1300" baseline="0" dirty="0" smtClean="0"/>
              <a:t>and restore electricity faster.</a:t>
            </a:r>
            <a:endParaRPr lang="en-US" sz="1300" dirty="0" smtClean="0"/>
          </a:p>
        </p:txBody>
      </p:sp>
      <p:sp>
        <p:nvSpPr>
          <p:cNvPr id="4" name="Slide Number Placeholder 3"/>
          <p:cNvSpPr>
            <a:spLocks noGrp="1"/>
          </p:cNvSpPr>
          <p:nvPr>
            <p:ph type="sldNum" sz="quarter" idx="10"/>
          </p:nvPr>
        </p:nvSpPr>
        <p:spPr/>
        <p:txBody>
          <a:bodyPr/>
          <a:lstStyle/>
          <a:p>
            <a:fld id="{39909B1A-F38D-4E5D-81C8-BF9CFFFECB71}" type="slidenum">
              <a:rPr lang="en-US" smtClean="0"/>
              <a:pPr/>
              <a:t>13</a:t>
            </a:fld>
            <a:endParaRPr lang="en-US"/>
          </a:p>
        </p:txBody>
      </p:sp>
    </p:spTree>
    <p:extLst>
      <p:ext uri="{BB962C8B-B14F-4D97-AF65-F5344CB8AC3E}">
        <p14:creationId xmlns:p14="http://schemas.microsoft.com/office/powerpoint/2010/main" val="1458296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smtClean="0"/>
              <a:t>Accustomed</a:t>
            </a:r>
            <a:r>
              <a:rPr lang="en-CA" baseline="0" dirty="0" smtClean="0"/>
              <a:t> to a high degree of service from companies such as Amazon and Apple, customers today expect more from their utilities</a:t>
            </a:r>
          </a:p>
          <a:p>
            <a:pPr marL="171450" indent="-171450">
              <a:buFont typeface="Arial" panose="020B0604020202020204" pitchFamily="34" charset="0"/>
              <a:buChar char="•"/>
            </a:pPr>
            <a:r>
              <a:rPr lang="en-CA" baseline="0" dirty="0" smtClean="0"/>
              <a:t>Customers have always expected reliable and affordable electricity</a:t>
            </a:r>
          </a:p>
          <a:p>
            <a:pPr marL="171450" indent="-171450">
              <a:buFont typeface="Arial" panose="020B0604020202020204" pitchFamily="34" charset="0"/>
              <a:buChar char="•"/>
            </a:pPr>
            <a:r>
              <a:rPr lang="en-CA" baseline="0" dirty="0" smtClean="0"/>
              <a:t>Today they also expect electricity to be produced from clean resources and to have more control over their energy choices</a:t>
            </a:r>
          </a:p>
          <a:p>
            <a:pPr marL="171450" indent="-171450">
              <a:buFont typeface="Arial" panose="020B0604020202020204" pitchFamily="34" charset="0"/>
              <a:buChar char="•"/>
            </a:pPr>
            <a:r>
              <a:rPr lang="en-CA" dirty="0" smtClean="0"/>
              <a:t>Not only are</a:t>
            </a:r>
            <a:r>
              <a:rPr lang="en-CA" baseline="0" dirty="0" smtClean="0"/>
              <a:t> expectations higher, the lines between consumers and producers is blurring</a:t>
            </a:r>
          </a:p>
          <a:p>
            <a:pPr marL="171450" indent="-171450">
              <a:buFont typeface="Arial" panose="020B0604020202020204" pitchFamily="34" charset="0"/>
              <a:buChar char="•"/>
            </a:pPr>
            <a:r>
              <a:rPr lang="en-CA" baseline="0" dirty="0" smtClean="0"/>
              <a:t>We refer to this new type of consumer as the “prosumer”</a:t>
            </a:r>
          </a:p>
          <a:p>
            <a:pPr marL="171450" indent="-171450">
              <a:buFont typeface="Arial" panose="020B0604020202020204" pitchFamily="34" charset="0"/>
              <a:buChar char="•"/>
            </a:pPr>
            <a:r>
              <a:rPr lang="en-CA" dirty="0" smtClean="0"/>
              <a:t>There</a:t>
            </a:r>
            <a:r>
              <a:rPr lang="en-CA" baseline="0" dirty="0" smtClean="0"/>
              <a:t> are many examples of this trend:</a:t>
            </a:r>
          </a:p>
          <a:p>
            <a:pPr marL="171450" indent="-171450">
              <a:buFont typeface="Arial" panose="020B0604020202020204" pitchFamily="34" charset="0"/>
              <a:buChar char="•"/>
            </a:pPr>
            <a:r>
              <a:rPr lang="en-CA" dirty="0"/>
              <a:t>Residential customers want to have rooftop solar so they can generate their own electricity – now with the possibility of being complimented with storage - Tesla introduced the </a:t>
            </a:r>
            <a:r>
              <a:rPr lang="en-CA" dirty="0" err="1"/>
              <a:t>Powerwall</a:t>
            </a:r>
            <a:r>
              <a:rPr lang="en-CA" dirty="0"/>
              <a:t> residential storage unit last year</a:t>
            </a:r>
          </a:p>
          <a:p>
            <a:pPr marL="171450" indent="-171450">
              <a:buFont typeface="Arial" panose="020B0604020202020204" pitchFamily="34" charset="0"/>
              <a:buChar char="•"/>
            </a:pPr>
            <a:r>
              <a:rPr lang="en-CA" dirty="0"/>
              <a:t>Customers are also installing smart thermometers, such as the Nest, and other devices in their homes to manage their energy use. </a:t>
            </a:r>
            <a:endParaRPr lang="en-CA" baseline="0" dirty="0" smtClean="0"/>
          </a:p>
          <a:p>
            <a:pPr marL="171450" indent="-171450">
              <a:buFont typeface="Arial" panose="020B0604020202020204" pitchFamily="34" charset="0"/>
              <a:buChar char="•"/>
            </a:pPr>
            <a:r>
              <a:rPr lang="en-CA" dirty="0" smtClean="0"/>
              <a:t>In addition, </a:t>
            </a:r>
            <a:r>
              <a:rPr lang="en-CA" baseline="0" dirty="0" smtClean="0"/>
              <a:t>c</a:t>
            </a:r>
            <a:r>
              <a:rPr lang="en-CA" dirty="0" smtClean="0"/>
              <a:t>ities</a:t>
            </a:r>
            <a:r>
              <a:rPr lang="en-CA" baseline="0" dirty="0" smtClean="0"/>
              <a:t> want to have micro-grids, which are local mini-grids that can disconnect from the broader grid</a:t>
            </a:r>
          </a:p>
          <a:p>
            <a:pPr marL="171450" indent="-171450">
              <a:buFont typeface="Arial" panose="020B0604020202020204" pitchFamily="34" charset="0"/>
              <a:buChar char="•"/>
            </a:pPr>
            <a:r>
              <a:rPr lang="en-CA" dirty="0" smtClean="0"/>
              <a:t>Large commercial customers</a:t>
            </a:r>
            <a:r>
              <a:rPr lang="en-CA" baseline="0" dirty="0" smtClean="0"/>
              <a:t> want renewable energy to meet their corporate sustainability goals</a:t>
            </a:r>
          </a:p>
        </p:txBody>
      </p:sp>
      <p:sp>
        <p:nvSpPr>
          <p:cNvPr id="4" name="Slide Number Placeholder 3"/>
          <p:cNvSpPr>
            <a:spLocks noGrp="1"/>
          </p:cNvSpPr>
          <p:nvPr>
            <p:ph type="sldNum" sz="quarter" idx="10"/>
          </p:nvPr>
        </p:nvSpPr>
        <p:spPr/>
        <p:txBody>
          <a:bodyPr/>
          <a:lstStyle/>
          <a:p>
            <a:fld id="{39909B1A-F38D-4E5D-81C8-BF9CFFFECB71}" type="slidenum">
              <a:rPr lang="en-US" smtClean="0"/>
              <a:pPr/>
              <a:t>14</a:t>
            </a:fld>
            <a:endParaRPr lang="en-US"/>
          </a:p>
        </p:txBody>
      </p:sp>
    </p:spTree>
    <p:extLst>
      <p:ext uri="{BB962C8B-B14F-4D97-AF65-F5344CB8AC3E}">
        <p14:creationId xmlns:p14="http://schemas.microsoft.com/office/powerpoint/2010/main" val="1669356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u="none" dirty="0" smtClean="0"/>
              <a:t>This is a diagram developed by the </a:t>
            </a:r>
            <a:r>
              <a:rPr lang="en-CA" u="none" dirty="0" err="1" smtClean="0"/>
              <a:t>Gridwise</a:t>
            </a:r>
            <a:r>
              <a:rPr lang="en-CA" u="none" dirty="0" smtClean="0"/>
              <a:t> Alliance</a:t>
            </a:r>
            <a:r>
              <a:rPr lang="en-CA" u="none" baseline="0" dirty="0" smtClean="0"/>
              <a:t> in the United States and it illustrates a new concept for sharing distributed control over the power grid at each level of the power system:</a:t>
            </a:r>
          </a:p>
          <a:p>
            <a:pPr marL="628650" lvl="1" indent="-171450">
              <a:buFont typeface="Arial" panose="020B0604020202020204" pitchFamily="34" charset="0"/>
              <a:buChar char="•"/>
            </a:pPr>
            <a:r>
              <a:rPr lang="en-CA" u="none" baseline="0" dirty="0" smtClean="0"/>
              <a:t>The bulk electricity system – or “regional level”</a:t>
            </a:r>
          </a:p>
          <a:p>
            <a:pPr marL="628650" lvl="1" indent="-171450">
              <a:buFont typeface="Arial" panose="020B0604020202020204" pitchFamily="34" charset="0"/>
              <a:buChar char="•"/>
            </a:pPr>
            <a:r>
              <a:rPr lang="en-CA" u="none" baseline="0" dirty="0" smtClean="0"/>
              <a:t>The distribution  - or “local” level</a:t>
            </a:r>
          </a:p>
          <a:p>
            <a:pPr marL="628650" lvl="1" indent="-171450">
              <a:buFont typeface="Arial" panose="020B0604020202020204" pitchFamily="34" charset="0"/>
              <a:buChar char="•"/>
            </a:pPr>
            <a:r>
              <a:rPr lang="en-CA" u="none" baseline="0" dirty="0" err="1" smtClean="0"/>
              <a:t>Microgrids</a:t>
            </a:r>
            <a:r>
              <a:rPr lang="en-CA" u="none" baseline="0" dirty="0" smtClean="0"/>
              <a:t>, or community power systems, and ultimately…. </a:t>
            </a:r>
          </a:p>
          <a:p>
            <a:pPr marL="628650" lvl="1" indent="-171450">
              <a:buFont typeface="Arial" panose="020B0604020202020204" pitchFamily="34" charset="0"/>
              <a:buChar char="•"/>
            </a:pPr>
            <a:r>
              <a:rPr lang="en-CA" u="none" baseline="0" dirty="0" smtClean="0"/>
              <a:t>…. your house.</a:t>
            </a:r>
          </a:p>
          <a:p>
            <a:pPr marL="171450" indent="-171450">
              <a:buFont typeface="Arial" panose="020B0604020202020204" pitchFamily="34" charset="0"/>
              <a:buChar char="•"/>
            </a:pPr>
            <a:r>
              <a:rPr lang="en-CA" u="none" dirty="0" err="1" smtClean="0"/>
              <a:t>Transactive</a:t>
            </a:r>
            <a:r>
              <a:rPr lang="en-CA" u="none" baseline="0" dirty="0" smtClean="0"/>
              <a:t> energy is a new concept that is being developed.  The concept is to allow all controllable devices connected to our power grid to directly “transact” with one another – seamlessly, automatically, and with the ability to adapt to customer preferences as they change over time. </a:t>
            </a:r>
          </a:p>
          <a:p>
            <a:pPr marL="171450" indent="-171450">
              <a:buFont typeface="Arial" panose="020B0604020202020204" pitchFamily="34" charset="0"/>
              <a:buChar char="•"/>
            </a:pPr>
            <a:r>
              <a:rPr lang="en-CA" baseline="0" dirty="0" smtClean="0"/>
              <a:t>One way to think of it is as an </a:t>
            </a:r>
            <a:r>
              <a:rPr lang="en-CA" dirty="0" smtClean="0"/>
              <a:t>internet-enabled free market, where customer devices and grid systems can barter over the proper way to solve their mutual problems, and settle on the proper price for their services, in close to real time.</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CA" baseline="0" dirty="0" smtClean="0"/>
              <a:t>Part of the challenge facing proponents of </a:t>
            </a:r>
            <a:r>
              <a:rPr lang="en-CA" baseline="0" dirty="0" err="1" smtClean="0"/>
              <a:t>transactive</a:t>
            </a:r>
            <a:r>
              <a:rPr lang="en-CA" baseline="0" dirty="0" smtClean="0"/>
              <a:t> energy is figuring out how to create a system that properly values price, reliability, and individual preferences, and brings these factors together into one automated and integrated grid.</a:t>
            </a:r>
          </a:p>
        </p:txBody>
      </p:sp>
      <p:sp>
        <p:nvSpPr>
          <p:cNvPr id="4" name="Slide Number Placeholder 3"/>
          <p:cNvSpPr>
            <a:spLocks noGrp="1"/>
          </p:cNvSpPr>
          <p:nvPr>
            <p:ph type="sldNum" sz="quarter" idx="10"/>
          </p:nvPr>
        </p:nvSpPr>
        <p:spPr/>
        <p:txBody>
          <a:bodyPr/>
          <a:lstStyle/>
          <a:p>
            <a:fld id="{7FC21BC8-7239-41C9-AEF4-1566144F350D}" type="slidenum">
              <a:rPr lang="en-CA" smtClean="0"/>
              <a:pPr/>
              <a:t>15</a:t>
            </a:fld>
            <a:endParaRPr lang="en-CA"/>
          </a:p>
        </p:txBody>
      </p:sp>
    </p:spTree>
    <p:extLst>
      <p:ext uri="{BB962C8B-B14F-4D97-AF65-F5344CB8AC3E}">
        <p14:creationId xmlns:p14="http://schemas.microsoft.com/office/powerpoint/2010/main" val="474456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85850" lvl="2">
              <a:lnSpc>
                <a:spcPct val="114000"/>
              </a:lnSpc>
            </a:pPr>
            <a:endParaRPr lang="en-CA" sz="1400" dirty="0"/>
          </a:p>
          <a:p>
            <a:endParaRPr lang="en-CA" dirty="0"/>
          </a:p>
        </p:txBody>
      </p:sp>
      <p:sp>
        <p:nvSpPr>
          <p:cNvPr id="4" name="Slide Number Placeholder 3"/>
          <p:cNvSpPr>
            <a:spLocks noGrp="1"/>
          </p:cNvSpPr>
          <p:nvPr>
            <p:ph type="sldNum" sz="quarter" idx="10"/>
          </p:nvPr>
        </p:nvSpPr>
        <p:spPr/>
        <p:txBody>
          <a:bodyPr/>
          <a:lstStyle/>
          <a:p>
            <a:fld id="{39909B1A-F38D-4E5D-81C8-BF9CFFFECB71}" type="slidenum">
              <a:rPr lang="en-US" smtClean="0"/>
              <a:pPr/>
              <a:t>16</a:t>
            </a:fld>
            <a:endParaRPr lang="en-US"/>
          </a:p>
        </p:txBody>
      </p:sp>
      <p:sp>
        <p:nvSpPr>
          <p:cNvPr id="5" name="Notes Placeholder 2"/>
          <p:cNvSpPr txBox="1">
            <a:spLocks/>
          </p:cNvSpPr>
          <p:nvPr/>
        </p:nvSpPr>
        <p:spPr bwMode="auto">
          <a:xfrm>
            <a:off x="1087438" y="4568829"/>
            <a:ext cx="5140325" cy="4183063"/>
          </a:xfrm>
          <a:prstGeom prst="rect">
            <a:avLst/>
          </a:prstGeom>
          <a:noFill/>
          <a:ln w="9525">
            <a:noFill/>
            <a:miter lim="800000"/>
            <a:headEnd/>
            <a:tailEnd/>
          </a:ln>
          <a:effectLst/>
        </p:spPr>
        <p:txBody>
          <a:bodyPr vert="horz" wrap="square" lIns="93164" tIns="46582" rIns="93164" bIns="46582" numCol="1" anchor="ctr" anchorCtr="0" compatLnSpc="1">
            <a:prstTxWarp prst="textNoShape">
              <a:avLst/>
            </a:prstTxWarp>
          </a:bodyPr>
          <a:lstStyle>
            <a:lvl1pPr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marL="342900" lvl="1" indent="-342900">
              <a:buFontTx/>
              <a:buChar char="•"/>
            </a:pPr>
            <a:r>
              <a:rPr lang="en-CA" sz="1400" dirty="0" smtClean="0"/>
              <a:t>Another initiative we undertook was the procurement of storage</a:t>
            </a:r>
          </a:p>
          <a:p>
            <a:pPr marL="342900" lvl="1" indent="-342900">
              <a:buFontTx/>
              <a:buChar char="•"/>
            </a:pPr>
            <a:r>
              <a:rPr lang="en-CA" sz="1400" dirty="0" smtClean="0"/>
              <a:t>Purpose of these pilots is to learn how to integrate these technologies into our daily operations on a smaller scale in preparation for larger scale deployment later on</a:t>
            </a:r>
          </a:p>
          <a:p>
            <a:pPr marL="342900" lvl="1" indent="-342900">
              <a:buFontTx/>
              <a:buChar char="•"/>
            </a:pPr>
            <a:r>
              <a:rPr lang="en-CA" sz="1400" dirty="0" smtClean="0"/>
              <a:t>Can see that over the past 4 years have undertaken 3 different storage procurements utilizing a variety of technologies</a:t>
            </a:r>
          </a:p>
          <a:p>
            <a:pPr marL="342900" lvl="1" indent="-342900">
              <a:buFontTx/>
              <a:buChar char="•"/>
            </a:pPr>
            <a:r>
              <a:rPr lang="en-CA" sz="1400" dirty="0" smtClean="0"/>
              <a:t>Our objective with respect to any service the electricity grid needs (automated generation control, reactive support &amp; voltage control, capacity, storage, demand response) is to be agnostic with respect to the technology that provides the service – it is the ability to meet our requirements and the cost to consumers that matters</a:t>
            </a:r>
          </a:p>
        </p:txBody>
      </p:sp>
    </p:spTree>
    <p:extLst>
      <p:ext uri="{BB962C8B-B14F-4D97-AF65-F5344CB8AC3E}">
        <p14:creationId xmlns:p14="http://schemas.microsoft.com/office/powerpoint/2010/main" val="3100047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sz="1200" dirty="0" smtClean="0"/>
          </a:p>
          <a:p>
            <a:endParaRPr lang="en-CA" dirty="0"/>
          </a:p>
        </p:txBody>
      </p:sp>
      <p:sp>
        <p:nvSpPr>
          <p:cNvPr id="4" name="Slide Number Placeholder 3"/>
          <p:cNvSpPr>
            <a:spLocks noGrp="1"/>
          </p:cNvSpPr>
          <p:nvPr>
            <p:ph type="sldNum" sz="quarter" idx="10"/>
          </p:nvPr>
        </p:nvSpPr>
        <p:spPr/>
        <p:txBody>
          <a:bodyPr/>
          <a:lstStyle/>
          <a:p>
            <a:pPr>
              <a:defRPr/>
            </a:pPr>
            <a:fld id="{167B5317-7790-42A8-82C8-51EF595516EA}" type="slidenum">
              <a:rPr lang="en-US" altLang="en-US" smtClean="0"/>
              <a:pPr>
                <a:defRPr/>
              </a:pPr>
              <a:t>18</a:t>
            </a:fld>
            <a:endParaRPr lang="en-US" altLang="en-US"/>
          </a:p>
        </p:txBody>
      </p:sp>
    </p:spTree>
    <p:extLst>
      <p:ext uri="{BB962C8B-B14F-4D97-AF65-F5344CB8AC3E}">
        <p14:creationId xmlns:p14="http://schemas.microsoft.com/office/powerpoint/2010/main" val="2344771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35038" y="4416425"/>
            <a:ext cx="5140325" cy="4575175"/>
          </a:xfrm>
        </p:spPr>
        <p:txBody>
          <a:bodyPr/>
          <a:lstStyle/>
          <a:p>
            <a:pPr marL="171450" indent="-171450">
              <a:buFont typeface="Arial" panose="020B0604020202020204" pitchFamily="34" charset="0"/>
              <a:buChar char="•"/>
            </a:pPr>
            <a:endParaRPr lang="en-CA" sz="1100" dirty="0" smtClean="0"/>
          </a:p>
        </p:txBody>
      </p:sp>
      <p:sp>
        <p:nvSpPr>
          <p:cNvPr id="4" name="Slide Number Placeholder 3"/>
          <p:cNvSpPr>
            <a:spLocks noGrp="1"/>
          </p:cNvSpPr>
          <p:nvPr>
            <p:ph type="sldNum" sz="quarter" idx="10"/>
          </p:nvPr>
        </p:nvSpPr>
        <p:spPr/>
        <p:txBody>
          <a:bodyPr/>
          <a:lstStyle/>
          <a:p>
            <a:pPr>
              <a:defRPr/>
            </a:pPr>
            <a:fld id="{167B5317-7790-42A8-82C8-51EF595516EA}" type="slidenum">
              <a:rPr lang="en-US" altLang="en-US" smtClean="0"/>
              <a:pPr>
                <a:defRPr/>
              </a:pPr>
              <a:t>19</a:t>
            </a:fld>
            <a:endParaRPr lang="en-US" altLang="en-US"/>
          </a:p>
        </p:txBody>
      </p:sp>
    </p:spTree>
    <p:extLst>
      <p:ext uri="{BB962C8B-B14F-4D97-AF65-F5344CB8AC3E}">
        <p14:creationId xmlns:p14="http://schemas.microsoft.com/office/powerpoint/2010/main" val="1974697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35038" y="4343401"/>
            <a:ext cx="5140325" cy="4648200"/>
          </a:xfrm>
        </p:spPr>
        <p:txBody>
          <a:bodyPr/>
          <a:lstStyle/>
          <a:p>
            <a:pPr marL="0" indent="0">
              <a:buFont typeface="Arial" panose="020B0604020202020204" pitchFamily="34" charset="0"/>
              <a:buNone/>
            </a:pPr>
            <a:endParaRPr lang="en-CA" dirty="0" smtClean="0"/>
          </a:p>
        </p:txBody>
      </p:sp>
      <p:sp>
        <p:nvSpPr>
          <p:cNvPr id="4" name="Slide Number Placeholder 3"/>
          <p:cNvSpPr>
            <a:spLocks noGrp="1"/>
          </p:cNvSpPr>
          <p:nvPr>
            <p:ph type="sldNum" sz="quarter" idx="10"/>
          </p:nvPr>
        </p:nvSpPr>
        <p:spPr/>
        <p:txBody>
          <a:bodyPr/>
          <a:lstStyle/>
          <a:p>
            <a:pPr>
              <a:defRPr/>
            </a:pPr>
            <a:fld id="{167B5317-7790-42A8-82C8-51EF595516EA}" type="slidenum">
              <a:rPr lang="en-US" altLang="en-US" smtClean="0"/>
              <a:pPr>
                <a:defRPr/>
              </a:pPr>
              <a:t>20</a:t>
            </a:fld>
            <a:endParaRPr lang="en-US" altLang="en-US"/>
          </a:p>
        </p:txBody>
      </p:sp>
    </p:spTree>
    <p:extLst>
      <p:ext uri="{BB962C8B-B14F-4D97-AF65-F5344CB8AC3E}">
        <p14:creationId xmlns:p14="http://schemas.microsoft.com/office/powerpoint/2010/main" val="1033633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167B5317-7790-42A8-82C8-51EF595516EA}" type="slidenum">
              <a:rPr lang="en-US" altLang="en-US" smtClean="0"/>
              <a:pPr>
                <a:defRPr/>
              </a:pPr>
              <a:t>21</a:t>
            </a:fld>
            <a:endParaRPr lang="en-US" altLang="en-US"/>
          </a:p>
        </p:txBody>
      </p:sp>
    </p:spTree>
    <p:extLst>
      <p:ext uri="{BB962C8B-B14F-4D97-AF65-F5344CB8AC3E}">
        <p14:creationId xmlns:p14="http://schemas.microsoft.com/office/powerpoint/2010/main" val="1083957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167B5317-7790-42A8-82C8-51EF595516EA}" type="slidenum">
              <a:rPr lang="en-US" altLang="en-US" smtClean="0"/>
              <a:pPr>
                <a:defRPr/>
              </a:pPr>
              <a:t>22</a:t>
            </a:fld>
            <a:endParaRPr lang="en-US" altLang="en-US"/>
          </a:p>
        </p:txBody>
      </p:sp>
    </p:spTree>
    <p:extLst>
      <p:ext uri="{BB962C8B-B14F-4D97-AF65-F5344CB8AC3E}">
        <p14:creationId xmlns:p14="http://schemas.microsoft.com/office/powerpoint/2010/main" val="2628149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chor="t"/>
          <a:lstStyle/>
          <a:p>
            <a:pPr marL="0" lvl="0" indent="0">
              <a:buFont typeface="Arial" panose="020B0604020202020204" pitchFamily="34" charset="0"/>
              <a:buNone/>
            </a:pPr>
            <a:endParaRPr lang="en-CA" sz="1100"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39909B1A-F38D-4E5D-81C8-BF9CFFFECB71}" type="slidenum">
              <a:rPr lang="en-US">
                <a:solidFill>
                  <a:srgbClr val="FFFFFF"/>
                </a:solidFill>
              </a:rPr>
              <a:pPr/>
              <a:t>3</a:t>
            </a:fld>
            <a:endParaRPr lang="en-US" dirty="0">
              <a:solidFill>
                <a:srgbClr val="FFFFFF"/>
              </a:solidFill>
            </a:endParaRPr>
          </a:p>
        </p:txBody>
      </p:sp>
    </p:spTree>
    <p:extLst>
      <p:ext uri="{BB962C8B-B14F-4D97-AF65-F5344CB8AC3E}">
        <p14:creationId xmlns:p14="http://schemas.microsoft.com/office/powerpoint/2010/main" val="79126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endParaRPr lang="en-CA" sz="1200" dirty="0"/>
          </a:p>
        </p:txBody>
      </p:sp>
      <p:sp>
        <p:nvSpPr>
          <p:cNvPr id="4" name="Slide Number Placeholder 3"/>
          <p:cNvSpPr>
            <a:spLocks noGrp="1"/>
          </p:cNvSpPr>
          <p:nvPr>
            <p:ph type="sldNum" sz="quarter" idx="10"/>
          </p:nvPr>
        </p:nvSpPr>
        <p:spPr/>
        <p:txBody>
          <a:bodyPr/>
          <a:lstStyle/>
          <a:p>
            <a:pPr>
              <a:defRPr/>
            </a:pPr>
            <a:fld id="{3B61E932-6A7A-493C-A54A-ED73D2DB61C5}" type="slidenum">
              <a:rPr lang="en-US" smtClean="0"/>
              <a:pPr>
                <a:defRPr/>
              </a:pPr>
              <a:t>24</a:t>
            </a:fld>
            <a:endParaRPr lang="en-US" dirty="0"/>
          </a:p>
        </p:txBody>
      </p:sp>
    </p:spTree>
    <p:extLst>
      <p:ext uri="{BB962C8B-B14F-4D97-AF65-F5344CB8AC3E}">
        <p14:creationId xmlns:p14="http://schemas.microsoft.com/office/powerpoint/2010/main" val="1061492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smtClean="0"/>
          </a:p>
        </p:txBody>
      </p:sp>
      <p:sp>
        <p:nvSpPr>
          <p:cNvPr id="4" name="Slide Number Placeholder 3"/>
          <p:cNvSpPr>
            <a:spLocks noGrp="1"/>
          </p:cNvSpPr>
          <p:nvPr>
            <p:ph type="sldNum" sz="quarter" idx="10"/>
          </p:nvPr>
        </p:nvSpPr>
        <p:spPr/>
        <p:txBody>
          <a:bodyPr/>
          <a:lstStyle/>
          <a:p>
            <a:fld id="{8227A077-8A33-492A-AF90-C6ED564DED61}" type="slidenum">
              <a:rPr lang="en-CA" smtClean="0"/>
              <a:pPr/>
              <a:t>4</a:t>
            </a:fld>
            <a:endParaRPr lang="en-CA"/>
          </a:p>
        </p:txBody>
      </p:sp>
    </p:spTree>
    <p:extLst>
      <p:ext uri="{BB962C8B-B14F-4D97-AF65-F5344CB8AC3E}">
        <p14:creationId xmlns:p14="http://schemas.microsoft.com/office/powerpoint/2010/main" val="2057646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a:defRPr/>
            </a:pPr>
            <a:fld id="{167B5317-7790-42A8-82C8-51EF595516EA}" type="slidenum">
              <a:rPr lang="en-US" altLang="en-US" smtClean="0"/>
              <a:pPr>
                <a:defRPr/>
              </a:pPr>
              <a:t>5</a:t>
            </a:fld>
            <a:endParaRPr lang="en-US" altLang="en-US" dirty="0"/>
          </a:p>
        </p:txBody>
      </p:sp>
    </p:spTree>
    <p:extLst>
      <p:ext uri="{BB962C8B-B14F-4D97-AF65-F5344CB8AC3E}">
        <p14:creationId xmlns:p14="http://schemas.microsoft.com/office/powerpoint/2010/main" val="540443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a:defRPr/>
            </a:pPr>
            <a:fld id="{167B5317-7790-42A8-82C8-51EF595516EA}" type="slidenum">
              <a:rPr lang="en-US" altLang="en-US" smtClean="0"/>
              <a:pPr>
                <a:defRPr/>
              </a:pPr>
              <a:t>6</a:t>
            </a:fld>
            <a:endParaRPr lang="en-US" altLang="en-US" dirty="0"/>
          </a:p>
        </p:txBody>
      </p:sp>
    </p:spTree>
    <p:extLst>
      <p:ext uri="{BB962C8B-B14F-4D97-AF65-F5344CB8AC3E}">
        <p14:creationId xmlns:p14="http://schemas.microsoft.com/office/powerpoint/2010/main" val="413654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167B5317-7790-42A8-82C8-51EF595516EA}" type="slidenum">
              <a:rPr lang="en-US" altLang="en-US" smtClean="0"/>
              <a:pPr>
                <a:defRPr/>
              </a:pPr>
              <a:t>7</a:t>
            </a:fld>
            <a:endParaRPr lang="en-US" altLang="en-US" dirty="0"/>
          </a:p>
        </p:txBody>
      </p:sp>
    </p:spTree>
    <p:extLst>
      <p:ext uri="{BB962C8B-B14F-4D97-AF65-F5344CB8AC3E}">
        <p14:creationId xmlns:p14="http://schemas.microsoft.com/office/powerpoint/2010/main" val="2065616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167B5317-7790-42A8-82C8-51EF595516EA}" type="slidenum">
              <a:rPr lang="en-US" altLang="en-US" smtClean="0"/>
              <a:pPr>
                <a:defRPr/>
              </a:pPr>
              <a:t>8</a:t>
            </a:fld>
            <a:endParaRPr lang="en-US" altLang="en-US" dirty="0"/>
          </a:p>
        </p:txBody>
      </p:sp>
    </p:spTree>
    <p:extLst>
      <p:ext uri="{BB962C8B-B14F-4D97-AF65-F5344CB8AC3E}">
        <p14:creationId xmlns:p14="http://schemas.microsoft.com/office/powerpoint/2010/main" val="593273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35038" y="4267200"/>
            <a:ext cx="5140325" cy="4495799"/>
          </a:xfrm>
        </p:spPr>
        <p:txBody>
          <a:bodyPr>
            <a:noAutofit/>
          </a:bodyPr>
          <a:lstStyle/>
          <a:p>
            <a:r>
              <a:rPr lang="en-US" sz="800" b="1" dirty="0" smtClean="0"/>
              <a:t> </a:t>
            </a:r>
          </a:p>
          <a:p>
            <a:pPr marL="171450" indent="-171450">
              <a:buFont typeface="Arial" panose="020B0604020202020204" pitchFamily="34" charset="0"/>
              <a:buChar char="•"/>
            </a:pPr>
            <a:r>
              <a:rPr lang="en-CA" sz="800" dirty="0" smtClean="0"/>
              <a:t>On September 1, 2016, the IESO provided the Minister of Energy with the Ontario Planning Outlook, an independent report analyzing a variety of planning scenarios for the future of Ontario’s energy system. </a:t>
            </a:r>
          </a:p>
          <a:p>
            <a:pPr marL="171450" indent="-171450">
              <a:buFont typeface="Arial" panose="020B0604020202020204" pitchFamily="34" charset="0"/>
              <a:buChar char="•"/>
            </a:pPr>
            <a:r>
              <a:rPr lang="en-CA" sz="800" dirty="0" smtClean="0"/>
              <a:t>This report is</a:t>
            </a:r>
            <a:r>
              <a:rPr lang="en-CA" sz="800" baseline="0" dirty="0" smtClean="0"/>
              <a:t> expected to s</a:t>
            </a:r>
            <a:r>
              <a:rPr lang="en-CA" sz="800" dirty="0" smtClean="0"/>
              <a:t>erve as the foundation for the government’s next Long-Term Energy Plan, which is scheduled to be released in 2017.</a:t>
            </a:r>
          </a:p>
          <a:p>
            <a:pPr marL="171450" indent="-171450">
              <a:buFont typeface="Arial" panose="020B0604020202020204" pitchFamily="34" charset="0"/>
              <a:buChar char="•"/>
            </a:pPr>
            <a:r>
              <a:rPr lang="en-CA" sz="800" dirty="0" smtClean="0"/>
              <a:t>As</a:t>
            </a:r>
            <a:r>
              <a:rPr lang="en-CA" sz="800" baseline="0" dirty="0" smtClean="0"/>
              <a:t> part of this process, c</a:t>
            </a:r>
            <a:r>
              <a:rPr lang="en-CA" sz="800" dirty="0" smtClean="0"/>
              <a:t>onsultations with consumers, businesses, stakeholders and Indigenous communities began in late October.</a:t>
            </a:r>
          </a:p>
          <a:p>
            <a:pPr marL="171450" indent="-171450">
              <a:buFont typeface="Arial" panose="020B0604020202020204" pitchFamily="34" charset="0"/>
              <a:buChar char="•"/>
            </a:pPr>
            <a:r>
              <a:rPr lang="en-CA" sz="800" dirty="0" smtClean="0"/>
              <a:t>Here are a few high-level findings of the OPO:</a:t>
            </a:r>
          </a:p>
          <a:p>
            <a:pPr marL="171450" indent="-171450">
              <a:buFont typeface="Arial" panose="020B0604020202020204" pitchFamily="34" charset="0"/>
              <a:buChar char="•"/>
            </a:pPr>
            <a:r>
              <a:rPr lang="en-CA" sz="800" dirty="0" smtClean="0"/>
              <a:t>Because of current and past investments, Ontario is well-positioned to meet provincial needs until the mid-2020s, while continuing to adapt to significant change across the sector.</a:t>
            </a:r>
          </a:p>
          <a:p>
            <a:pPr marL="171450" indent="-171450">
              <a:buFont typeface="Arial" panose="020B0604020202020204" pitchFamily="34" charset="0"/>
              <a:buChar char="•"/>
            </a:pPr>
            <a:r>
              <a:rPr lang="en-CA" sz="800" dirty="0" smtClean="0"/>
              <a:t>Implementation of the province’s climate change policies will have an impact on the demand for electricity, including through greater electrification of the economy.</a:t>
            </a:r>
          </a:p>
          <a:p>
            <a:pPr marL="171450" indent="-171450">
              <a:buFont typeface="Arial" panose="020B0604020202020204" pitchFamily="34" charset="0"/>
              <a:buChar char="•"/>
            </a:pPr>
            <a:r>
              <a:rPr lang="en-CA" sz="800" dirty="0" smtClean="0"/>
              <a:t>There</a:t>
            </a:r>
            <a:r>
              <a:rPr lang="en-CA" sz="800" baseline="0" dirty="0" smtClean="0"/>
              <a:t> are a lot of variables, but o</a:t>
            </a:r>
            <a:r>
              <a:rPr lang="en-CA" sz="800" dirty="0" smtClean="0"/>
              <a:t>ur models suggest that electrification could result in long-term provincial electricity demands that are up to 40% higher than today. </a:t>
            </a:r>
          </a:p>
          <a:p>
            <a:pPr marL="171450" indent="-171450">
              <a:buFont typeface="Arial" panose="020B0604020202020204" pitchFamily="34" charset="0"/>
              <a:buChar char="•"/>
            </a:pPr>
            <a:r>
              <a:rPr lang="en-CA" sz="800" dirty="0" smtClean="0"/>
              <a:t>In higher demand outlooks, additional investments in new resources (conservation, generation and transmission) would be required to meet the increase in demand. However, opportunities for increased conservation will also vary with increases and decreases in demand.</a:t>
            </a:r>
          </a:p>
          <a:p>
            <a:pPr marL="171450" indent="-171450">
              <a:buFont typeface="Arial" panose="020B0604020202020204" pitchFamily="34" charset="0"/>
              <a:buChar char="•"/>
            </a:pPr>
            <a:r>
              <a:rPr lang="en-CA" sz="800" dirty="0" smtClean="0"/>
              <a:t>Conservation will play an increasing role in reliability, with long-term targets achieved through a combination of formal conservation programs as well as improvements to building codes and equipment standards</a:t>
            </a:r>
          </a:p>
          <a:p>
            <a:pPr marL="171450" indent="-171450">
              <a:buFont typeface="Arial" panose="020B0604020202020204" pitchFamily="34" charset="0"/>
              <a:buChar char="•"/>
            </a:pPr>
            <a:r>
              <a:rPr lang="en-CA" sz="800" dirty="0" smtClean="0"/>
              <a:t>Ontario has the flexibility to adapt to the evolving sector</a:t>
            </a:r>
            <a:r>
              <a:rPr lang="en-CA" sz="800" baseline="0" dirty="0" smtClean="0"/>
              <a:t>.</a:t>
            </a:r>
            <a:endParaRPr lang="en-CA" sz="800" dirty="0" smtClean="0"/>
          </a:p>
          <a:p>
            <a:pPr marL="0" indent="0">
              <a:buFont typeface="Arial" panose="020B0604020202020204" pitchFamily="34" charset="0"/>
              <a:buNone/>
            </a:pPr>
            <a:endParaRPr lang="en-US" sz="800" dirty="0" smtClean="0"/>
          </a:p>
          <a:p>
            <a:r>
              <a:rPr lang="en-US" sz="800" b="1" dirty="0" smtClean="0"/>
              <a:t>CCAP</a:t>
            </a:r>
          </a:p>
          <a:p>
            <a:pPr marL="171450" indent="-171450">
              <a:buFont typeface="Arial" panose="020B0604020202020204" pitchFamily="34" charset="0"/>
              <a:buChar char="•"/>
            </a:pPr>
            <a:r>
              <a:rPr lang="en-CA" sz="800" dirty="0" smtClean="0"/>
              <a:t>In June of last year, the</a:t>
            </a:r>
            <a:r>
              <a:rPr lang="en-CA" sz="800" baseline="0" dirty="0" smtClean="0"/>
              <a:t> government released its Climate Change Action Plan.</a:t>
            </a:r>
          </a:p>
          <a:p>
            <a:pPr marL="171450" indent="-171450">
              <a:buFont typeface="Arial" panose="020B0604020202020204" pitchFamily="34" charset="0"/>
              <a:buChar char="•"/>
            </a:pPr>
            <a:r>
              <a:rPr lang="en-CA" sz="800" dirty="0" smtClean="0"/>
              <a:t>This plan and the cap-and-trade program form the backbone of Ontario's strategy to cut greenhouse gas pollution to 15 per cent below 1990 levels by 2020, 37 per cent by 2030 and 80 per cent by 2050. </a:t>
            </a:r>
          </a:p>
          <a:p>
            <a:pPr marL="171450" indent="-171450">
              <a:buFont typeface="Arial" panose="020B0604020202020204" pitchFamily="34" charset="0"/>
              <a:buChar char="•"/>
            </a:pPr>
            <a:r>
              <a:rPr lang="en-CA" sz="800" dirty="0" smtClean="0"/>
              <a:t>Action areas include transportation; buildings and homes; land use planning; industry and business; collaboration with Indigenous communities; research and development; government; agriculture; </a:t>
            </a:r>
            <a:r>
              <a:rPr lang="en-CA" sz="800" dirty="0" err="1" smtClean="0"/>
              <a:t>fand</a:t>
            </a:r>
            <a:r>
              <a:rPr lang="en-CA" sz="800" dirty="0" smtClean="0"/>
              <a:t> </a:t>
            </a:r>
            <a:r>
              <a:rPr lang="en-CA" sz="800" dirty="0" err="1" smtClean="0"/>
              <a:t>orests</a:t>
            </a:r>
            <a:r>
              <a:rPr lang="en-CA" sz="800" dirty="0" smtClean="0"/>
              <a:t> and lands</a:t>
            </a:r>
          </a:p>
          <a:p>
            <a:pPr marL="171450" indent="-171450">
              <a:buFont typeface="Arial" panose="020B0604020202020204" pitchFamily="34" charset="0"/>
              <a:buChar char="•"/>
            </a:pPr>
            <a:r>
              <a:rPr lang="en-CA" sz="800" dirty="0" smtClean="0"/>
              <a:t>Every action area described in the CCAP has implications for Ontario’s electricity sector.</a:t>
            </a:r>
          </a:p>
          <a:p>
            <a:pPr marL="171450" indent="-171450">
              <a:buFont typeface="Arial" panose="020B0604020202020204" pitchFamily="34" charset="0"/>
              <a:buChar char="•"/>
            </a:pPr>
            <a:r>
              <a:rPr lang="en-CA" sz="800" dirty="0" smtClean="0"/>
              <a:t>The IESO’s role in enabling some of these initiatives remains unclear at this time but work is underway to clarify roles and responsibilities.</a:t>
            </a:r>
          </a:p>
          <a:p>
            <a:endParaRPr lang="en-US" sz="800" dirty="0"/>
          </a:p>
        </p:txBody>
      </p:sp>
      <p:sp>
        <p:nvSpPr>
          <p:cNvPr id="4" name="Slide Number Placeholder 3"/>
          <p:cNvSpPr>
            <a:spLocks noGrp="1"/>
          </p:cNvSpPr>
          <p:nvPr>
            <p:ph type="sldNum" sz="quarter" idx="10"/>
          </p:nvPr>
        </p:nvSpPr>
        <p:spPr/>
        <p:txBody>
          <a:bodyPr/>
          <a:lstStyle/>
          <a:p>
            <a:pPr>
              <a:defRPr/>
            </a:pPr>
            <a:fld id="{167B5317-7790-42A8-82C8-51EF595516EA}" type="slidenum">
              <a:rPr lang="en-US" altLang="en-US" smtClean="0">
                <a:solidFill>
                  <a:prstClr val="white"/>
                </a:solidFill>
              </a:rPr>
              <a:pPr>
                <a:defRPr/>
              </a:pPr>
              <a:t>9</a:t>
            </a:fld>
            <a:endParaRPr lang="en-US" altLang="en-US" dirty="0">
              <a:solidFill>
                <a:prstClr val="white"/>
              </a:solidFill>
            </a:endParaRPr>
          </a:p>
        </p:txBody>
      </p:sp>
    </p:spTree>
    <p:extLst>
      <p:ext uri="{BB962C8B-B14F-4D97-AF65-F5344CB8AC3E}">
        <p14:creationId xmlns:p14="http://schemas.microsoft.com/office/powerpoint/2010/main" val="372956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28602" y="4415790"/>
            <a:ext cx="6553200" cy="4183380"/>
          </a:xfrm>
        </p:spPr>
        <p:txBody>
          <a:bodyPr>
            <a:normAutofit/>
          </a:bodyPr>
          <a:lstStyle/>
          <a:p>
            <a:pPr marL="114300" indent="-114300">
              <a:buFont typeface="Arial" pitchFamily="34" charset="0"/>
              <a:buChar char="•"/>
            </a:pPr>
            <a:r>
              <a:rPr lang="en-US" dirty="0" smtClean="0"/>
              <a:t>Price of</a:t>
            </a:r>
            <a:r>
              <a:rPr lang="en-US" baseline="0" dirty="0" smtClean="0"/>
              <a:t> solar continues to drop. – in 2000 solar cells</a:t>
            </a:r>
            <a:r>
              <a:rPr lang="en-US" dirty="0" smtClean="0"/>
              <a:t> cost about $5/Watt, today it is less than 1/10</a:t>
            </a:r>
            <a:r>
              <a:rPr lang="en-US" baseline="30000" dirty="0" smtClean="0"/>
              <a:t>th</a:t>
            </a:r>
            <a:r>
              <a:rPr lang="en-US" dirty="0" smtClean="0"/>
              <a:t> of that cost</a:t>
            </a:r>
            <a:endParaRPr lang="en-US" baseline="0" dirty="0" smtClean="0"/>
          </a:p>
          <a:p>
            <a:pPr marL="114300" indent="-114300">
              <a:buFont typeface="Arial" pitchFamily="34" charset="0"/>
              <a:buChar char="•"/>
            </a:pPr>
            <a:r>
              <a:rPr lang="en-US" baseline="0" dirty="0" smtClean="0"/>
              <a:t>New resources are also increasingly contained within distribution</a:t>
            </a:r>
            <a:r>
              <a:rPr lang="en-US" dirty="0" smtClean="0"/>
              <a:t> system and even within the load itself</a:t>
            </a:r>
            <a:r>
              <a:rPr lang="en-US" dirty="0"/>
              <a:t> </a:t>
            </a:r>
            <a:r>
              <a:rPr lang="en-US" dirty="0" smtClean="0"/>
              <a:t>resulting in decreased need for transmission &amp; distribution infrastructure</a:t>
            </a:r>
            <a:endParaRPr lang="en-US" baseline="0" dirty="0" smtClean="0"/>
          </a:p>
          <a:p>
            <a:pPr marL="114300" marR="0" indent="-11430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dirty="0" smtClean="0"/>
              <a:t>We are seeing huge growth in solar around the world and roof-top solar growth is greater than most optimistic scenarios of 3 years ago</a:t>
            </a:r>
            <a:r>
              <a:rPr lang="en-US" baseline="0" dirty="0" smtClean="0"/>
              <a:t>.</a:t>
            </a:r>
          </a:p>
          <a:p>
            <a:pPr marL="114300" marR="0" indent="-11430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Solar approaching retail grid parity in many jurisdictions around the world, especially places where electricity costs are high and the solar irradiance is good,</a:t>
            </a:r>
            <a:r>
              <a:rPr lang="en-US" dirty="0" smtClean="0"/>
              <a:t> although not yet in Canada</a:t>
            </a:r>
            <a:endParaRPr lang="en-CA" dirty="0" smtClean="0"/>
          </a:p>
          <a:p>
            <a:pPr marL="171450" indent="-171450">
              <a:buFont typeface="Arial" pitchFamily="34" charset="0"/>
              <a:buChar char="•"/>
            </a:pPr>
            <a:r>
              <a:rPr lang="en-CA" dirty="0" smtClean="0"/>
              <a:t>The International Energy Agency published a technology roadmap about 18 months ago, which envisions solar photovoltaic (PV)’s share of global electricity generation reaching 16% by 2050, equally distributed between utility-scale solar farms and much smaller rooftop systems.</a:t>
            </a:r>
          </a:p>
          <a:p>
            <a:pPr marL="171450" indent="-171450">
              <a:buFont typeface="Arial" pitchFamily="34" charset="0"/>
              <a:buChar char="•"/>
            </a:pPr>
            <a:r>
              <a:rPr lang="en-CA" dirty="0" smtClean="0"/>
              <a:t>Since then technology has improved and costs have fallen more than expected, partly because PV systems have been rolled out faster than expected.</a:t>
            </a:r>
          </a:p>
          <a:p>
            <a:pPr marL="171450" indent="-171450">
              <a:buFont typeface="Arial" pitchFamily="34" charset="0"/>
              <a:buChar char="•"/>
            </a:pPr>
            <a:r>
              <a:rPr lang="en-CA" dirty="0" smtClean="0"/>
              <a:t>The distribution of solar energy around the world is changing. For the first time since 2004, more new PV capacity was installed in Asia than in Europe.</a:t>
            </a:r>
          </a:p>
          <a:p>
            <a:pPr marL="171450" indent="-171450">
              <a:buFont typeface="Arial" pitchFamily="34" charset="0"/>
              <a:buChar char="•"/>
            </a:pPr>
            <a:r>
              <a:rPr lang="en-CA" dirty="0" smtClean="0"/>
              <a:t>China alone installed more than all of Europe (11GW), Japan ranked second (7 GW), and the United States third (4 GW).</a:t>
            </a:r>
            <a:endParaRPr lang="en-US" baseline="0" dirty="0" smtClean="0"/>
          </a:p>
        </p:txBody>
      </p:sp>
      <p:sp>
        <p:nvSpPr>
          <p:cNvPr id="4" name="Slide Number Placeholder 3"/>
          <p:cNvSpPr>
            <a:spLocks noGrp="1"/>
          </p:cNvSpPr>
          <p:nvPr>
            <p:ph type="sldNum" sz="quarter" idx="10"/>
          </p:nvPr>
        </p:nvSpPr>
        <p:spPr/>
        <p:txBody>
          <a:bodyPr/>
          <a:lstStyle/>
          <a:p>
            <a:fld id="{39909B1A-F38D-4E5D-81C8-BF9CFFFECB71}" type="slidenum">
              <a:rPr lang="en-US" smtClean="0"/>
              <a:pPr/>
              <a:t>11</a:t>
            </a:fld>
            <a:endParaRPr lang="en-US"/>
          </a:p>
        </p:txBody>
      </p:sp>
    </p:spTree>
    <p:extLst>
      <p:ext uri="{BB962C8B-B14F-4D97-AF65-F5344CB8AC3E}">
        <p14:creationId xmlns:p14="http://schemas.microsoft.com/office/powerpoint/2010/main" val="1922109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6" descr="IESO ppt cover.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7"/>
          <p:cNvCxnSpPr>
            <a:cxnSpLocks noChangeShapeType="1"/>
          </p:cNvCxnSpPr>
          <p:nvPr userDrawn="1"/>
        </p:nvCxnSpPr>
        <p:spPr bwMode="auto">
          <a:xfrm>
            <a:off x="533400" y="3886200"/>
            <a:ext cx="8610600" cy="1588"/>
          </a:xfrm>
          <a:prstGeom prst="line">
            <a:avLst/>
          </a:prstGeom>
          <a:noFill/>
          <a:ln w="9525">
            <a:solidFill>
              <a:schemeClr val="bg1"/>
            </a:solidFill>
            <a:prstDash val="lgDash"/>
            <a:round/>
            <a:headEnd/>
            <a:tailEnd/>
          </a:ln>
          <a:extLst>
            <a:ext uri="{909E8E84-426E-40DD-AFC4-6F175D3DCCD1}">
              <a14:hiddenFill xmlns:a14="http://schemas.microsoft.com/office/drawing/2010/main">
                <a:noFill/>
              </a14:hiddenFill>
            </a:ext>
          </a:extLst>
        </p:spPr>
      </p:cxnSp>
      <p:pic>
        <p:nvPicPr>
          <p:cNvPr id="8" name="Picture 9" descr="ieso_E_twolinetag_rgb_300dpi.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65913" y="6043613"/>
            <a:ext cx="132556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3"/>
          <p:cNvSpPr>
            <a:spLocks noGrp="1" noChangeArrowheads="1"/>
          </p:cNvSpPr>
          <p:nvPr>
            <p:ph type="ctrTitle"/>
          </p:nvPr>
        </p:nvSpPr>
        <p:spPr>
          <a:xfrm>
            <a:off x="685800" y="1219200"/>
            <a:ext cx="7467600" cy="1241425"/>
          </a:xfrm>
        </p:spPr>
        <p:txBody>
          <a:bodyPr/>
          <a:lstStyle>
            <a:lvl1pPr algn="l">
              <a:defRPr sz="3600">
                <a:solidFill>
                  <a:srgbClr val="FFD250"/>
                </a:solidFill>
              </a:defRPr>
            </a:lvl1pPr>
          </a:lstStyle>
          <a:p>
            <a:r>
              <a:rPr lang="en-US" smtClean="0"/>
              <a:t>Click to edit Master title style</a:t>
            </a:r>
            <a:endParaRPr lang="en-CA" dirty="0"/>
          </a:p>
        </p:txBody>
      </p:sp>
      <p:sp>
        <p:nvSpPr>
          <p:cNvPr id="13" name="Rectangle 4"/>
          <p:cNvSpPr>
            <a:spLocks noGrp="1" noChangeArrowheads="1"/>
          </p:cNvSpPr>
          <p:nvPr>
            <p:ph type="subTitle" idx="1"/>
          </p:nvPr>
        </p:nvSpPr>
        <p:spPr bwMode="white">
          <a:xfrm>
            <a:off x="685800" y="2590800"/>
            <a:ext cx="6400800" cy="762000"/>
          </a:xfrm>
        </p:spPr>
        <p:txBody>
          <a:bodyPr/>
          <a:lstStyle>
            <a:lvl1pPr marL="0" indent="0">
              <a:buFontTx/>
              <a:buNone/>
              <a:defRPr sz="2400">
                <a:solidFill>
                  <a:schemeClr val="bg1"/>
                </a:solidFill>
                <a:latin typeface="+mj-lt"/>
              </a:defRPr>
            </a:lvl1pPr>
          </a:lstStyle>
          <a:p>
            <a:r>
              <a:rPr lang="en-US" smtClean="0"/>
              <a:t>Click to edit Master subtitle style</a:t>
            </a:r>
            <a:endParaRPr lang="en-CA" dirty="0"/>
          </a:p>
        </p:txBody>
      </p:sp>
      <p:sp>
        <p:nvSpPr>
          <p:cNvPr id="6" name="Text Placeholder 5"/>
          <p:cNvSpPr>
            <a:spLocks noGrp="1"/>
          </p:cNvSpPr>
          <p:nvPr>
            <p:ph type="body" sz="quarter" idx="10"/>
          </p:nvPr>
        </p:nvSpPr>
        <p:spPr>
          <a:xfrm>
            <a:off x="709654" y="4038600"/>
            <a:ext cx="4724400" cy="457200"/>
          </a:xfrm>
        </p:spPr>
        <p:txBody>
          <a:bodyPr/>
          <a:lstStyle>
            <a:lvl1pPr marL="0" indent="0">
              <a:buNone/>
              <a:defRPr sz="2400">
                <a:solidFill>
                  <a:schemeClr val="bg1"/>
                </a:solidFill>
                <a:latin typeface="+mj-lt"/>
              </a:defRPr>
            </a:lvl1pPr>
          </a:lstStyle>
          <a:p>
            <a:pPr lvl="0"/>
            <a:r>
              <a:rPr lang="en-US" smtClean="0"/>
              <a:t>Click to edit Master text styles</a:t>
            </a:r>
          </a:p>
        </p:txBody>
      </p:sp>
    </p:spTree>
    <p:extLst>
      <p:ext uri="{BB962C8B-B14F-4D97-AF65-F5344CB8AC3E}">
        <p14:creationId xmlns:p14="http://schemas.microsoft.com/office/powerpoint/2010/main" val="2300093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Rectangle 6"/>
          <p:cNvSpPr txBox="1">
            <a:spLocks noChangeArrowheads="1"/>
          </p:cNvSpPr>
          <p:nvPr userDrawn="1"/>
        </p:nvSpPr>
        <p:spPr bwMode="auto">
          <a:xfrm>
            <a:off x="8153400" y="6324600"/>
            <a:ext cx="533400" cy="533400"/>
          </a:xfrm>
          <a:prstGeom prst="rect">
            <a:avLst/>
          </a:prstGeom>
          <a:noFill/>
          <a:ln w="9525">
            <a:noFill/>
            <a:miter lim="800000"/>
            <a:headEnd/>
            <a:tailEnd/>
          </a:ln>
          <a:effectLst/>
        </p:spPr>
        <p:txBody>
          <a:bodyPr/>
          <a:lstStyle>
            <a:lvl1pPr eaLnBrk="0" hangingPunct="0">
              <a:defRPr sz="2800">
                <a:solidFill>
                  <a:schemeClr val="bg1"/>
                </a:solidFill>
                <a:latin typeface="Arial" pitchFamily="34" charset="0"/>
                <a:ea typeface="ＭＳ Ｐゴシック" pitchFamily="34" charset="-128"/>
              </a:defRPr>
            </a:lvl1pPr>
            <a:lvl2pPr marL="742950" indent="-285750" eaLnBrk="0" hangingPunct="0">
              <a:defRPr sz="2800">
                <a:solidFill>
                  <a:schemeClr val="bg1"/>
                </a:solidFill>
                <a:latin typeface="Arial" pitchFamily="34" charset="0"/>
                <a:ea typeface="ＭＳ Ｐゴシック" pitchFamily="34" charset="-128"/>
              </a:defRPr>
            </a:lvl2pPr>
            <a:lvl3pPr marL="1143000" indent="-228600" eaLnBrk="0" hangingPunct="0">
              <a:defRPr sz="2800">
                <a:solidFill>
                  <a:schemeClr val="bg1"/>
                </a:solidFill>
                <a:latin typeface="Arial" pitchFamily="34" charset="0"/>
                <a:ea typeface="ＭＳ Ｐゴシック" pitchFamily="34" charset="-128"/>
              </a:defRPr>
            </a:lvl3pPr>
            <a:lvl4pPr marL="1600200" indent="-228600" eaLnBrk="0" hangingPunct="0">
              <a:defRPr sz="2800">
                <a:solidFill>
                  <a:schemeClr val="bg1"/>
                </a:solidFill>
                <a:latin typeface="Arial" pitchFamily="34" charset="0"/>
                <a:ea typeface="ＭＳ Ｐゴシック" pitchFamily="34" charset="-128"/>
              </a:defRPr>
            </a:lvl4pPr>
            <a:lvl5pPr marL="2057400" indent="-228600" eaLnBrk="0" hangingPunct="0">
              <a:defRPr sz="2800">
                <a:solidFill>
                  <a:schemeClr val="bg1"/>
                </a:solidFill>
                <a:latin typeface="Arial" pitchFamily="34" charset="0"/>
                <a:ea typeface="ＭＳ Ｐゴシック" pitchFamily="34" charset="-128"/>
              </a:defRPr>
            </a:lvl5pPr>
            <a:lvl6pPr marL="25146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6pPr>
            <a:lvl7pPr marL="29718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7pPr>
            <a:lvl8pPr marL="34290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8pPr>
            <a:lvl9pPr marL="38862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9pPr>
          </a:lstStyle>
          <a:p>
            <a:pPr algn="r" eaLnBrk="1" hangingPunct="1">
              <a:defRPr/>
            </a:pPr>
            <a:fld id="{1F9867A2-4BB5-4A75-BF26-3ABFB894A1F1}" type="slidenum">
              <a:rPr lang="en-CA" altLang="en-US" sz="1200" smtClean="0">
                <a:solidFill>
                  <a:schemeClr val="tx1"/>
                </a:solidFill>
                <a:latin typeface="Palatino Linotype" pitchFamily="18" charset="0"/>
              </a:rPr>
              <a:pPr algn="r" eaLnBrk="1" hangingPunct="1">
                <a:defRPr/>
              </a:pPr>
              <a:t>‹#›</a:t>
            </a:fld>
            <a:endParaRPr lang="en-CA" altLang="en-US" sz="1200" smtClean="0">
              <a:solidFill>
                <a:schemeClr val="tx1"/>
              </a:solidFill>
              <a:latin typeface="Palatino Linotype" pitchFamily="18" charset="0"/>
            </a:endParaRPr>
          </a:p>
        </p:txBody>
      </p:sp>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Tree>
    <p:extLst>
      <p:ext uri="{BB962C8B-B14F-4D97-AF65-F5344CB8AC3E}">
        <p14:creationId xmlns:p14="http://schemas.microsoft.com/office/powerpoint/2010/main" val="1914448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Rectangle 6"/>
          <p:cNvSpPr txBox="1">
            <a:spLocks noChangeArrowheads="1"/>
          </p:cNvSpPr>
          <p:nvPr userDrawn="1"/>
        </p:nvSpPr>
        <p:spPr bwMode="auto">
          <a:xfrm>
            <a:off x="8153400" y="6324600"/>
            <a:ext cx="533400" cy="533400"/>
          </a:xfrm>
          <a:prstGeom prst="rect">
            <a:avLst/>
          </a:prstGeom>
          <a:noFill/>
          <a:ln w="9525">
            <a:noFill/>
            <a:miter lim="800000"/>
            <a:headEnd/>
            <a:tailEnd/>
          </a:ln>
          <a:effectLst/>
        </p:spPr>
        <p:txBody>
          <a:bodyPr/>
          <a:lstStyle>
            <a:lvl1pPr eaLnBrk="0" hangingPunct="0">
              <a:defRPr sz="2800">
                <a:solidFill>
                  <a:schemeClr val="bg1"/>
                </a:solidFill>
                <a:latin typeface="Arial" pitchFamily="34" charset="0"/>
                <a:ea typeface="ＭＳ Ｐゴシック" pitchFamily="34" charset="-128"/>
              </a:defRPr>
            </a:lvl1pPr>
            <a:lvl2pPr marL="742950" indent="-285750" eaLnBrk="0" hangingPunct="0">
              <a:defRPr sz="2800">
                <a:solidFill>
                  <a:schemeClr val="bg1"/>
                </a:solidFill>
                <a:latin typeface="Arial" pitchFamily="34" charset="0"/>
                <a:ea typeface="ＭＳ Ｐゴシック" pitchFamily="34" charset="-128"/>
              </a:defRPr>
            </a:lvl2pPr>
            <a:lvl3pPr marL="1143000" indent="-228600" eaLnBrk="0" hangingPunct="0">
              <a:defRPr sz="2800">
                <a:solidFill>
                  <a:schemeClr val="bg1"/>
                </a:solidFill>
                <a:latin typeface="Arial" pitchFamily="34" charset="0"/>
                <a:ea typeface="ＭＳ Ｐゴシック" pitchFamily="34" charset="-128"/>
              </a:defRPr>
            </a:lvl3pPr>
            <a:lvl4pPr marL="1600200" indent="-228600" eaLnBrk="0" hangingPunct="0">
              <a:defRPr sz="2800">
                <a:solidFill>
                  <a:schemeClr val="bg1"/>
                </a:solidFill>
                <a:latin typeface="Arial" pitchFamily="34" charset="0"/>
                <a:ea typeface="ＭＳ Ｐゴシック" pitchFamily="34" charset="-128"/>
              </a:defRPr>
            </a:lvl4pPr>
            <a:lvl5pPr marL="2057400" indent="-228600" eaLnBrk="0" hangingPunct="0">
              <a:defRPr sz="2800">
                <a:solidFill>
                  <a:schemeClr val="bg1"/>
                </a:solidFill>
                <a:latin typeface="Arial" pitchFamily="34" charset="0"/>
                <a:ea typeface="ＭＳ Ｐゴシック" pitchFamily="34" charset="-128"/>
              </a:defRPr>
            </a:lvl5pPr>
            <a:lvl6pPr marL="25146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6pPr>
            <a:lvl7pPr marL="29718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7pPr>
            <a:lvl8pPr marL="34290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8pPr>
            <a:lvl9pPr marL="38862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9pPr>
          </a:lstStyle>
          <a:p>
            <a:pPr algn="r" eaLnBrk="1" hangingPunct="1">
              <a:defRPr/>
            </a:pPr>
            <a:fld id="{CFCA964C-2638-4F44-8137-72A0238B41FA}" type="slidenum">
              <a:rPr lang="en-CA" altLang="en-US" sz="1200" smtClean="0">
                <a:solidFill>
                  <a:schemeClr val="tx1"/>
                </a:solidFill>
                <a:latin typeface="Palatino Linotype" pitchFamily="18" charset="0"/>
              </a:rPr>
              <a:pPr algn="r" eaLnBrk="1" hangingPunct="1">
                <a:defRPr/>
              </a:pPr>
              <a:t>‹#›</a:t>
            </a:fld>
            <a:endParaRPr lang="en-CA" altLang="en-US" sz="1200" smtClean="0">
              <a:solidFill>
                <a:schemeClr val="tx1"/>
              </a:solidFill>
              <a:latin typeface="Palatino Linotype" pitchFamily="18" charset="0"/>
            </a:endParaRPr>
          </a:p>
        </p:txBody>
      </p:sp>
      <p:sp>
        <p:nvSpPr>
          <p:cNvPr id="2" name="Vertical Title 1"/>
          <p:cNvSpPr>
            <a:spLocks noGrp="1"/>
          </p:cNvSpPr>
          <p:nvPr>
            <p:ph type="title" orient="vert"/>
          </p:nvPr>
        </p:nvSpPr>
        <p:spPr>
          <a:xfrm>
            <a:off x="6800850" y="0"/>
            <a:ext cx="2114550" cy="6126163"/>
          </a:xfrm>
        </p:spPr>
        <p:txBody>
          <a:bodyPr vert="eaVert"/>
          <a:lstStyle/>
          <a:p>
            <a:r>
              <a:rPr lang="en-US" smtClean="0"/>
              <a:t>Click to edit Master title style</a:t>
            </a:r>
            <a:endParaRPr lang="en-CA" dirty="0"/>
          </a:p>
        </p:txBody>
      </p:sp>
      <p:sp>
        <p:nvSpPr>
          <p:cNvPr id="3" name="Vertical Text Placeholder 2"/>
          <p:cNvSpPr>
            <a:spLocks noGrp="1"/>
          </p:cNvSpPr>
          <p:nvPr>
            <p:ph type="body" orient="vert" idx="1"/>
          </p:nvPr>
        </p:nvSpPr>
        <p:spPr>
          <a:xfrm>
            <a:off x="457200" y="0"/>
            <a:ext cx="6191250" cy="6126163"/>
          </a:xfrm>
        </p:spPr>
        <p:txBody>
          <a:bodyPr vert="eaVert"/>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Tree>
    <p:extLst>
      <p:ext uri="{BB962C8B-B14F-4D97-AF65-F5344CB8AC3E}">
        <p14:creationId xmlns:p14="http://schemas.microsoft.com/office/powerpoint/2010/main" val="3031444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6"/>
          <p:cNvSpPr>
            <a:spLocks noGrp="1" noChangeArrowheads="1"/>
          </p:cNvSpPr>
          <p:nvPr>
            <p:ph type="sldNum" sz="quarter" idx="10"/>
          </p:nvPr>
        </p:nvSpPr>
        <p:spPr>
          <a:ln/>
        </p:spPr>
        <p:txBody>
          <a:bodyPr/>
          <a:lstStyle>
            <a:lvl1pPr>
              <a:defRPr/>
            </a:lvl1pPr>
          </a:lstStyle>
          <a:p>
            <a:pPr>
              <a:defRPr/>
            </a:pPr>
            <a:fld id="{7B0E1F32-801A-4BB8-96FF-09901E103669}" type="slidenum">
              <a:rPr lang="en-CA">
                <a:solidFill>
                  <a:srgbClr val="000000"/>
                </a:solidFill>
              </a:rPr>
              <a:pPr>
                <a:defRPr/>
              </a:pPr>
              <a:t>‹#›</a:t>
            </a:fld>
            <a:endParaRPr lang="en-CA" dirty="0">
              <a:solidFill>
                <a:srgbClr val="000000"/>
              </a:solidFill>
            </a:endParaRPr>
          </a:p>
        </p:txBody>
      </p:sp>
    </p:spTree>
    <p:extLst>
      <p:ext uri="{BB962C8B-B14F-4D97-AF65-F5344CB8AC3E}">
        <p14:creationId xmlns:p14="http://schemas.microsoft.com/office/powerpoint/2010/main" val="529876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229600" cy="1143000"/>
          </a:xfrm>
        </p:spPr>
        <p:txBody>
          <a:bodyPr/>
          <a:lstStyle/>
          <a:p>
            <a:r>
              <a:rPr lang="en-US" smtClean="0"/>
              <a:t>Click to edit Master title style</a:t>
            </a:r>
            <a:endParaRPr lang="en-CA"/>
          </a:p>
        </p:txBody>
      </p:sp>
      <p:sp>
        <p:nvSpPr>
          <p:cNvPr id="3" name="Table Placeholder 2"/>
          <p:cNvSpPr>
            <a:spLocks noGrp="1"/>
          </p:cNvSpPr>
          <p:nvPr>
            <p:ph type="tbl" idx="1"/>
          </p:nvPr>
        </p:nvSpPr>
        <p:spPr>
          <a:xfrm>
            <a:off x="457200" y="1600200"/>
            <a:ext cx="8229600" cy="4525963"/>
          </a:xfrm>
        </p:spPr>
        <p:txBody>
          <a:bodyPr/>
          <a:lstStyle/>
          <a:p>
            <a:pPr lvl="0"/>
            <a:endParaRPr lang="en-CA" noProof="0" dirty="0"/>
          </a:p>
        </p:txBody>
      </p:sp>
      <p:sp>
        <p:nvSpPr>
          <p:cNvPr id="4" name="Rectangle 6"/>
          <p:cNvSpPr>
            <a:spLocks noGrp="1" noChangeArrowheads="1"/>
          </p:cNvSpPr>
          <p:nvPr>
            <p:ph type="sldNum" sz="quarter" idx="10"/>
          </p:nvPr>
        </p:nvSpPr>
        <p:spPr>
          <a:ln/>
        </p:spPr>
        <p:txBody>
          <a:bodyPr/>
          <a:lstStyle>
            <a:lvl1pPr>
              <a:defRPr/>
            </a:lvl1pPr>
          </a:lstStyle>
          <a:p>
            <a:pPr>
              <a:defRPr/>
            </a:pPr>
            <a:fld id="{5C104D56-3B76-4AAA-BE09-6710AE610AA6}" type="slidenum">
              <a:rPr lang="en-CA">
                <a:solidFill>
                  <a:srgbClr val="000000"/>
                </a:solidFill>
              </a:rPr>
              <a:pPr>
                <a:defRPr/>
              </a:pPr>
              <a:t>‹#›</a:t>
            </a:fld>
            <a:endParaRPr lang="en-CA" dirty="0">
              <a:solidFill>
                <a:srgbClr val="000000"/>
              </a:solidFill>
            </a:endParaRPr>
          </a:p>
        </p:txBody>
      </p:sp>
    </p:spTree>
    <p:extLst>
      <p:ext uri="{BB962C8B-B14F-4D97-AF65-F5344CB8AC3E}">
        <p14:creationId xmlns:p14="http://schemas.microsoft.com/office/powerpoint/2010/main" val="144259848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6" name="Text Placeholder 5"/>
          <p:cNvSpPr>
            <a:spLocks noGrp="1"/>
          </p:cNvSpPr>
          <p:nvPr>
            <p:ph type="body" sz="quarter" idx="11"/>
          </p:nvPr>
        </p:nvSpPr>
        <p:spPr>
          <a:xfrm>
            <a:off x="533400" y="304800"/>
            <a:ext cx="8153400" cy="762000"/>
          </a:xfrm>
        </p:spPr>
        <p:txBody>
          <a:bodyPr/>
          <a:lstStyle>
            <a:lvl1pPr marL="0" indent="0">
              <a:buNone/>
              <a:defRPr sz="3200">
                <a:solidFill>
                  <a:srgbClr val="006A7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smtClean="0"/>
              <a:t>Click to edit Master text styles</a:t>
            </a:r>
          </a:p>
        </p:txBody>
      </p:sp>
      <p:sp>
        <p:nvSpPr>
          <p:cNvPr id="4" name="Rectangle 3"/>
          <p:cNvSpPr>
            <a:spLocks noGrp="1" noChangeArrowheads="1"/>
          </p:cNvSpPr>
          <p:nvPr>
            <p:ph type="sldNum" sz="quarter" idx="12"/>
          </p:nvPr>
        </p:nvSpPr>
        <p:spPr>
          <a:xfrm>
            <a:off x="8153400" y="6324600"/>
            <a:ext cx="533400" cy="533400"/>
          </a:xfrm>
        </p:spPr>
        <p:txBody>
          <a:bodyPr/>
          <a:lstStyle>
            <a:lvl1pPr>
              <a:defRPr smtClean="0"/>
            </a:lvl1pPr>
          </a:lstStyle>
          <a:p>
            <a:pPr>
              <a:defRPr/>
            </a:pPr>
            <a:fld id="{DA7A1C77-1E87-43F1-8757-86483A9E80E3}" type="slidenum">
              <a:rPr lang="en-CA" altLang="en-US"/>
              <a:pPr>
                <a:defRPr/>
              </a:pPr>
              <a:t>‹#›</a:t>
            </a:fld>
            <a:endParaRPr lang="en-CA" altLang="en-US"/>
          </a:p>
        </p:txBody>
      </p:sp>
    </p:spTree>
    <p:extLst>
      <p:ext uri="{BB962C8B-B14F-4D97-AF65-F5344CB8AC3E}">
        <p14:creationId xmlns:p14="http://schemas.microsoft.com/office/powerpoint/2010/main" val="507160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6"/>
          <p:cNvSpPr txBox="1">
            <a:spLocks noChangeArrowheads="1"/>
          </p:cNvSpPr>
          <p:nvPr userDrawn="1"/>
        </p:nvSpPr>
        <p:spPr bwMode="auto">
          <a:xfrm>
            <a:off x="8153400" y="6324600"/>
            <a:ext cx="533400" cy="533400"/>
          </a:xfrm>
          <a:prstGeom prst="rect">
            <a:avLst/>
          </a:prstGeom>
          <a:noFill/>
          <a:ln w="9525">
            <a:noFill/>
            <a:miter lim="800000"/>
            <a:headEnd/>
            <a:tailEnd/>
          </a:ln>
          <a:effectLst/>
        </p:spPr>
        <p:txBody>
          <a:bodyPr/>
          <a:lstStyle>
            <a:lvl1pPr eaLnBrk="0" hangingPunct="0">
              <a:defRPr sz="2800">
                <a:solidFill>
                  <a:schemeClr val="bg1"/>
                </a:solidFill>
                <a:latin typeface="Arial" pitchFamily="34" charset="0"/>
                <a:ea typeface="ＭＳ Ｐゴシック" pitchFamily="34" charset="-128"/>
              </a:defRPr>
            </a:lvl1pPr>
            <a:lvl2pPr marL="742950" indent="-285750" eaLnBrk="0" hangingPunct="0">
              <a:defRPr sz="2800">
                <a:solidFill>
                  <a:schemeClr val="bg1"/>
                </a:solidFill>
                <a:latin typeface="Arial" pitchFamily="34" charset="0"/>
                <a:ea typeface="ＭＳ Ｐゴシック" pitchFamily="34" charset="-128"/>
              </a:defRPr>
            </a:lvl2pPr>
            <a:lvl3pPr marL="1143000" indent="-228600" eaLnBrk="0" hangingPunct="0">
              <a:defRPr sz="2800">
                <a:solidFill>
                  <a:schemeClr val="bg1"/>
                </a:solidFill>
                <a:latin typeface="Arial" pitchFamily="34" charset="0"/>
                <a:ea typeface="ＭＳ Ｐゴシック" pitchFamily="34" charset="-128"/>
              </a:defRPr>
            </a:lvl3pPr>
            <a:lvl4pPr marL="1600200" indent="-228600" eaLnBrk="0" hangingPunct="0">
              <a:defRPr sz="2800">
                <a:solidFill>
                  <a:schemeClr val="bg1"/>
                </a:solidFill>
                <a:latin typeface="Arial" pitchFamily="34" charset="0"/>
                <a:ea typeface="ＭＳ Ｐゴシック" pitchFamily="34" charset="-128"/>
              </a:defRPr>
            </a:lvl4pPr>
            <a:lvl5pPr marL="2057400" indent="-228600" eaLnBrk="0" hangingPunct="0">
              <a:defRPr sz="2800">
                <a:solidFill>
                  <a:schemeClr val="bg1"/>
                </a:solidFill>
                <a:latin typeface="Arial" pitchFamily="34" charset="0"/>
                <a:ea typeface="ＭＳ Ｐゴシック" pitchFamily="34" charset="-128"/>
              </a:defRPr>
            </a:lvl5pPr>
            <a:lvl6pPr marL="25146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6pPr>
            <a:lvl7pPr marL="29718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7pPr>
            <a:lvl8pPr marL="34290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8pPr>
            <a:lvl9pPr marL="38862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9pPr>
          </a:lstStyle>
          <a:p>
            <a:pPr algn="r" eaLnBrk="1" hangingPunct="1">
              <a:defRPr/>
            </a:pPr>
            <a:fld id="{AFA9F399-5C60-43C4-B884-9801E1BFA94A}" type="slidenum">
              <a:rPr lang="en-CA" altLang="en-US" sz="1200" smtClean="0">
                <a:solidFill>
                  <a:schemeClr val="tx1"/>
                </a:solidFill>
                <a:latin typeface="Palatino Linotype" pitchFamily="18" charset="0"/>
              </a:rPr>
              <a:pPr algn="r" eaLnBrk="1" hangingPunct="1">
                <a:defRPr/>
              </a:pPr>
              <a:t>‹#›</a:t>
            </a:fld>
            <a:endParaRPr lang="en-CA" altLang="en-US" sz="1200" smtClean="0">
              <a:solidFill>
                <a:schemeClr val="tx1"/>
              </a:solidFill>
              <a:latin typeface="Palatino Linotype" pitchFamily="18" charset="0"/>
            </a:endParaRPr>
          </a:p>
        </p:txBody>
      </p:sp>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CA"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atin typeface="+mn-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133097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6"/>
          <p:cNvSpPr txBox="1">
            <a:spLocks noChangeArrowheads="1"/>
          </p:cNvSpPr>
          <p:nvPr userDrawn="1"/>
        </p:nvSpPr>
        <p:spPr bwMode="auto">
          <a:xfrm>
            <a:off x="8153400" y="6324600"/>
            <a:ext cx="533400" cy="533400"/>
          </a:xfrm>
          <a:prstGeom prst="rect">
            <a:avLst/>
          </a:prstGeom>
          <a:noFill/>
          <a:ln w="9525">
            <a:noFill/>
            <a:miter lim="800000"/>
            <a:headEnd/>
            <a:tailEnd/>
          </a:ln>
          <a:effectLst/>
        </p:spPr>
        <p:txBody>
          <a:bodyPr/>
          <a:lstStyle>
            <a:lvl1pPr eaLnBrk="0" hangingPunct="0">
              <a:defRPr sz="2800">
                <a:solidFill>
                  <a:schemeClr val="bg1"/>
                </a:solidFill>
                <a:latin typeface="Arial" pitchFamily="34" charset="0"/>
                <a:ea typeface="ＭＳ Ｐゴシック" pitchFamily="34" charset="-128"/>
              </a:defRPr>
            </a:lvl1pPr>
            <a:lvl2pPr marL="742950" indent="-285750" eaLnBrk="0" hangingPunct="0">
              <a:defRPr sz="2800">
                <a:solidFill>
                  <a:schemeClr val="bg1"/>
                </a:solidFill>
                <a:latin typeface="Arial" pitchFamily="34" charset="0"/>
                <a:ea typeface="ＭＳ Ｐゴシック" pitchFamily="34" charset="-128"/>
              </a:defRPr>
            </a:lvl2pPr>
            <a:lvl3pPr marL="1143000" indent="-228600" eaLnBrk="0" hangingPunct="0">
              <a:defRPr sz="2800">
                <a:solidFill>
                  <a:schemeClr val="bg1"/>
                </a:solidFill>
                <a:latin typeface="Arial" pitchFamily="34" charset="0"/>
                <a:ea typeface="ＭＳ Ｐゴシック" pitchFamily="34" charset="-128"/>
              </a:defRPr>
            </a:lvl3pPr>
            <a:lvl4pPr marL="1600200" indent="-228600" eaLnBrk="0" hangingPunct="0">
              <a:defRPr sz="2800">
                <a:solidFill>
                  <a:schemeClr val="bg1"/>
                </a:solidFill>
                <a:latin typeface="Arial" pitchFamily="34" charset="0"/>
                <a:ea typeface="ＭＳ Ｐゴシック" pitchFamily="34" charset="-128"/>
              </a:defRPr>
            </a:lvl4pPr>
            <a:lvl5pPr marL="2057400" indent="-228600" eaLnBrk="0" hangingPunct="0">
              <a:defRPr sz="2800">
                <a:solidFill>
                  <a:schemeClr val="bg1"/>
                </a:solidFill>
                <a:latin typeface="Arial" pitchFamily="34" charset="0"/>
                <a:ea typeface="ＭＳ Ｐゴシック" pitchFamily="34" charset="-128"/>
              </a:defRPr>
            </a:lvl5pPr>
            <a:lvl6pPr marL="25146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6pPr>
            <a:lvl7pPr marL="29718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7pPr>
            <a:lvl8pPr marL="34290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8pPr>
            <a:lvl9pPr marL="38862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9pPr>
          </a:lstStyle>
          <a:p>
            <a:pPr algn="r" eaLnBrk="1" hangingPunct="1">
              <a:defRPr/>
            </a:pPr>
            <a:fld id="{67819315-7FE2-414D-B4F4-86323DD88BAA}" type="slidenum">
              <a:rPr lang="en-CA" altLang="en-US" sz="1200" smtClean="0">
                <a:solidFill>
                  <a:schemeClr val="tx1"/>
                </a:solidFill>
                <a:latin typeface="Palatino Linotype" pitchFamily="18" charset="0"/>
              </a:rPr>
              <a:pPr algn="r" eaLnBrk="1" hangingPunct="1">
                <a:defRPr/>
              </a:pPr>
              <a:t>‹#›</a:t>
            </a:fld>
            <a:endParaRPr lang="en-CA" altLang="en-US" sz="1200" smtClean="0">
              <a:solidFill>
                <a:schemeClr val="tx1"/>
              </a:solidFill>
              <a:latin typeface="Palatino Linotype" pitchFamily="18" charset="0"/>
            </a:endParaRPr>
          </a:p>
        </p:txBody>
      </p:sp>
      <p:sp>
        <p:nvSpPr>
          <p:cNvPr id="2" name="Title 1"/>
          <p:cNvSpPr>
            <a:spLocks noGrp="1"/>
          </p:cNvSpPr>
          <p:nvPr>
            <p:ph type="title"/>
          </p:nvPr>
        </p:nvSpPr>
        <p:spPr/>
        <p:txBody>
          <a:bodyPr/>
          <a:lstStyle/>
          <a:p>
            <a:r>
              <a:rPr lang="en-US" smtClean="0"/>
              <a:t>Click to edit Master title style</a:t>
            </a:r>
            <a:endParaRPr lang="en-CA" dirty="0"/>
          </a:p>
        </p:txBody>
      </p:sp>
      <p:sp>
        <p:nvSpPr>
          <p:cNvPr id="3" name="Content Placeholder 2"/>
          <p:cNvSpPr>
            <a:spLocks noGrp="1"/>
          </p:cNvSpPr>
          <p:nvPr>
            <p:ph sz="half" idx="1"/>
          </p:nvPr>
        </p:nvSpPr>
        <p:spPr>
          <a:xfrm>
            <a:off x="457200" y="1600200"/>
            <a:ext cx="4038600" cy="4525963"/>
          </a:xfr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4" name="Content Placeholder 3"/>
          <p:cNvSpPr>
            <a:spLocks noGrp="1"/>
          </p:cNvSpPr>
          <p:nvPr>
            <p:ph sz="half" idx="2"/>
          </p:nvPr>
        </p:nvSpPr>
        <p:spPr>
          <a:xfrm>
            <a:off x="4648200" y="1600200"/>
            <a:ext cx="4038600" cy="4525963"/>
          </a:xfr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Tree>
    <p:extLst>
      <p:ext uri="{BB962C8B-B14F-4D97-AF65-F5344CB8AC3E}">
        <p14:creationId xmlns:p14="http://schemas.microsoft.com/office/powerpoint/2010/main" val="1804895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CA"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7" name="Rectangle 6"/>
          <p:cNvSpPr>
            <a:spLocks noGrp="1" noChangeArrowheads="1"/>
          </p:cNvSpPr>
          <p:nvPr>
            <p:ph type="sldNum" sz="quarter" idx="10"/>
          </p:nvPr>
        </p:nvSpPr>
        <p:spPr>
          <a:xfrm>
            <a:off x="8153400" y="6324600"/>
            <a:ext cx="533400" cy="533400"/>
          </a:xfrm>
        </p:spPr>
        <p:txBody>
          <a:bodyPr/>
          <a:lstStyle>
            <a:lvl1pPr>
              <a:defRPr smtClean="0"/>
            </a:lvl1pPr>
          </a:lstStyle>
          <a:p>
            <a:pPr>
              <a:defRPr/>
            </a:pPr>
            <a:fld id="{DC4B251C-2132-4F17-8BF7-FE54953595D6}" type="slidenum">
              <a:rPr lang="en-CA" altLang="en-US"/>
              <a:pPr>
                <a:defRPr/>
              </a:pPr>
              <a:t>‹#›</a:t>
            </a:fld>
            <a:endParaRPr lang="en-CA" altLang="en-US"/>
          </a:p>
        </p:txBody>
      </p:sp>
    </p:spTree>
    <p:extLst>
      <p:ext uri="{BB962C8B-B14F-4D97-AF65-F5344CB8AC3E}">
        <p14:creationId xmlns:p14="http://schemas.microsoft.com/office/powerpoint/2010/main" val="2244703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Rectangle 6"/>
          <p:cNvSpPr txBox="1">
            <a:spLocks noChangeArrowheads="1"/>
          </p:cNvSpPr>
          <p:nvPr userDrawn="1"/>
        </p:nvSpPr>
        <p:spPr bwMode="auto">
          <a:xfrm>
            <a:off x="8153400" y="6324600"/>
            <a:ext cx="533400" cy="533400"/>
          </a:xfrm>
          <a:prstGeom prst="rect">
            <a:avLst/>
          </a:prstGeom>
          <a:noFill/>
          <a:ln w="9525">
            <a:noFill/>
            <a:miter lim="800000"/>
            <a:headEnd/>
            <a:tailEnd/>
          </a:ln>
          <a:effectLst/>
        </p:spPr>
        <p:txBody>
          <a:bodyPr/>
          <a:lstStyle>
            <a:lvl1pPr eaLnBrk="0" hangingPunct="0">
              <a:defRPr sz="2800">
                <a:solidFill>
                  <a:schemeClr val="bg1"/>
                </a:solidFill>
                <a:latin typeface="Arial" pitchFamily="34" charset="0"/>
                <a:ea typeface="ＭＳ Ｐゴシック" pitchFamily="34" charset="-128"/>
              </a:defRPr>
            </a:lvl1pPr>
            <a:lvl2pPr marL="742950" indent="-285750" eaLnBrk="0" hangingPunct="0">
              <a:defRPr sz="2800">
                <a:solidFill>
                  <a:schemeClr val="bg1"/>
                </a:solidFill>
                <a:latin typeface="Arial" pitchFamily="34" charset="0"/>
                <a:ea typeface="ＭＳ Ｐゴシック" pitchFamily="34" charset="-128"/>
              </a:defRPr>
            </a:lvl2pPr>
            <a:lvl3pPr marL="1143000" indent="-228600" eaLnBrk="0" hangingPunct="0">
              <a:defRPr sz="2800">
                <a:solidFill>
                  <a:schemeClr val="bg1"/>
                </a:solidFill>
                <a:latin typeface="Arial" pitchFamily="34" charset="0"/>
                <a:ea typeface="ＭＳ Ｐゴシック" pitchFamily="34" charset="-128"/>
              </a:defRPr>
            </a:lvl3pPr>
            <a:lvl4pPr marL="1600200" indent="-228600" eaLnBrk="0" hangingPunct="0">
              <a:defRPr sz="2800">
                <a:solidFill>
                  <a:schemeClr val="bg1"/>
                </a:solidFill>
                <a:latin typeface="Arial" pitchFamily="34" charset="0"/>
                <a:ea typeface="ＭＳ Ｐゴシック" pitchFamily="34" charset="-128"/>
              </a:defRPr>
            </a:lvl4pPr>
            <a:lvl5pPr marL="2057400" indent="-228600" eaLnBrk="0" hangingPunct="0">
              <a:defRPr sz="2800">
                <a:solidFill>
                  <a:schemeClr val="bg1"/>
                </a:solidFill>
                <a:latin typeface="Arial" pitchFamily="34" charset="0"/>
                <a:ea typeface="ＭＳ Ｐゴシック" pitchFamily="34" charset="-128"/>
              </a:defRPr>
            </a:lvl5pPr>
            <a:lvl6pPr marL="25146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6pPr>
            <a:lvl7pPr marL="29718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7pPr>
            <a:lvl8pPr marL="34290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8pPr>
            <a:lvl9pPr marL="38862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9pPr>
          </a:lstStyle>
          <a:p>
            <a:pPr algn="r" eaLnBrk="1" hangingPunct="1">
              <a:defRPr/>
            </a:pPr>
            <a:fld id="{B8BCB9EB-514B-43B5-9B6D-662A7EC5B386}" type="slidenum">
              <a:rPr lang="en-CA" altLang="en-US" sz="1200" smtClean="0">
                <a:solidFill>
                  <a:schemeClr val="tx1"/>
                </a:solidFill>
                <a:latin typeface="Palatino Linotype" pitchFamily="18" charset="0"/>
              </a:rPr>
              <a:pPr algn="r" eaLnBrk="1" hangingPunct="1">
                <a:defRPr/>
              </a:pPr>
              <a:t>‹#›</a:t>
            </a:fld>
            <a:endParaRPr lang="en-CA" altLang="en-US" sz="1200" smtClean="0">
              <a:solidFill>
                <a:schemeClr val="tx1"/>
              </a:solidFill>
              <a:latin typeface="Palatino Linotype" pitchFamily="18" charset="0"/>
            </a:endParaRPr>
          </a:p>
        </p:txBody>
      </p:sp>
      <p:sp>
        <p:nvSpPr>
          <p:cNvPr id="2" name="Title 1"/>
          <p:cNvSpPr>
            <a:spLocks noGrp="1"/>
          </p:cNvSpPr>
          <p:nvPr>
            <p:ph type="title"/>
          </p:nvPr>
        </p:nvSpPr>
        <p:spPr/>
        <p:txBody>
          <a:bodyPr/>
          <a:lstStyle/>
          <a:p>
            <a:r>
              <a:rPr lang="en-US" smtClean="0"/>
              <a:t>Click to edit Master title style</a:t>
            </a:r>
            <a:endParaRPr lang="en-CA" dirty="0"/>
          </a:p>
        </p:txBody>
      </p:sp>
    </p:spTree>
    <p:extLst>
      <p:ext uri="{BB962C8B-B14F-4D97-AF65-F5344CB8AC3E}">
        <p14:creationId xmlns:p14="http://schemas.microsoft.com/office/powerpoint/2010/main" val="2879947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txBox="1">
            <a:spLocks noChangeArrowheads="1"/>
          </p:cNvSpPr>
          <p:nvPr userDrawn="1"/>
        </p:nvSpPr>
        <p:spPr bwMode="auto">
          <a:xfrm>
            <a:off x="8153400" y="6324600"/>
            <a:ext cx="533400" cy="533400"/>
          </a:xfrm>
          <a:prstGeom prst="rect">
            <a:avLst/>
          </a:prstGeom>
          <a:noFill/>
          <a:ln w="9525">
            <a:noFill/>
            <a:miter lim="800000"/>
            <a:headEnd/>
            <a:tailEnd/>
          </a:ln>
          <a:effectLst/>
        </p:spPr>
        <p:txBody>
          <a:bodyPr/>
          <a:lstStyle>
            <a:lvl1pPr eaLnBrk="0" hangingPunct="0">
              <a:defRPr sz="2800">
                <a:solidFill>
                  <a:schemeClr val="bg1"/>
                </a:solidFill>
                <a:latin typeface="Arial" pitchFamily="34" charset="0"/>
                <a:ea typeface="ＭＳ Ｐゴシック" pitchFamily="34" charset="-128"/>
              </a:defRPr>
            </a:lvl1pPr>
            <a:lvl2pPr marL="742950" indent="-285750" eaLnBrk="0" hangingPunct="0">
              <a:defRPr sz="2800">
                <a:solidFill>
                  <a:schemeClr val="bg1"/>
                </a:solidFill>
                <a:latin typeface="Arial" pitchFamily="34" charset="0"/>
                <a:ea typeface="ＭＳ Ｐゴシック" pitchFamily="34" charset="-128"/>
              </a:defRPr>
            </a:lvl2pPr>
            <a:lvl3pPr marL="1143000" indent="-228600" eaLnBrk="0" hangingPunct="0">
              <a:defRPr sz="2800">
                <a:solidFill>
                  <a:schemeClr val="bg1"/>
                </a:solidFill>
                <a:latin typeface="Arial" pitchFamily="34" charset="0"/>
                <a:ea typeface="ＭＳ Ｐゴシック" pitchFamily="34" charset="-128"/>
              </a:defRPr>
            </a:lvl3pPr>
            <a:lvl4pPr marL="1600200" indent="-228600" eaLnBrk="0" hangingPunct="0">
              <a:defRPr sz="2800">
                <a:solidFill>
                  <a:schemeClr val="bg1"/>
                </a:solidFill>
                <a:latin typeface="Arial" pitchFamily="34" charset="0"/>
                <a:ea typeface="ＭＳ Ｐゴシック" pitchFamily="34" charset="-128"/>
              </a:defRPr>
            </a:lvl4pPr>
            <a:lvl5pPr marL="2057400" indent="-228600" eaLnBrk="0" hangingPunct="0">
              <a:defRPr sz="2800">
                <a:solidFill>
                  <a:schemeClr val="bg1"/>
                </a:solidFill>
                <a:latin typeface="Arial" pitchFamily="34" charset="0"/>
                <a:ea typeface="ＭＳ Ｐゴシック" pitchFamily="34" charset="-128"/>
              </a:defRPr>
            </a:lvl5pPr>
            <a:lvl6pPr marL="25146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6pPr>
            <a:lvl7pPr marL="29718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7pPr>
            <a:lvl8pPr marL="34290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8pPr>
            <a:lvl9pPr marL="38862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9pPr>
          </a:lstStyle>
          <a:p>
            <a:pPr algn="r" eaLnBrk="1" hangingPunct="1">
              <a:defRPr/>
            </a:pPr>
            <a:fld id="{1828BEAA-B762-4248-8A92-D18EFE8AB155}" type="slidenum">
              <a:rPr lang="en-CA" altLang="en-US" sz="1200" smtClean="0">
                <a:solidFill>
                  <a:schemeClr val="tx1"/>
                </a:solidFill>
                <a:latin typeface="Palatino Linotype" pitchFamily="18" charset="0"/>
              </a:rPr>
              <a:pPr algn="r" eaLnBrk="1" hangingPunct="1">
                <a:defRPr/>
              </a:pPr>
              <a:t>‹#›</a:t>
            </a:fld>
            <a:endParaRPr lang="en-CA" altLang="en-US" sz="1200" smtClean="0">
              <a:solidFill>
                <a:schemeClr val="tx1"/>
              </a:solidFill>
              <a:latin typeface="Palatino Linotype" pitchFamily="18" charset="0"/>
            </a:endParaRPr>
          </a:p>
        </p:txBody>
      </p:sp>
    </p:spTree>
    <p:extLst>
      <p:ext uri="{BB962C8B-B14F-4D97-AF65-F5344CB8AC3E}">
        <p14:creationId xmlns:p14="http://schemas.microsoft.com/office/powerpoint/2010/main" val="3582548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6"/>
          <p:cNvSpPr txBox="1">
            <a:spLocks noChangeArrowheads="1"/>
          </p:cNvSpPr>
          <p:nvPr userDrawn="1"/>
        </p:nvSpPr>
        <p:spPr bwMode="auto">
          <a:xfrm>
            <a:off x="8153400" y="6324600"/>
            <a:ext cx="533400" cy="533400"/>
          </a:xfrm>
          <a:prstGeom prst="rect">
            <a:avLst/>
          </a:prstGeom>
          <a:noFill/>
          <a:ln w="9525">
            <a:noFill/>
            <a:miter lim="800000"/>
            <a:headEnd/>
            <a:tailEnd/>
          </a:ln>
          <a:effectLst/>
        </p:spPr>
        <p:txBody>
          <a:bodyPr/>
          <a:lstStyle>
            <a:lvl1pPr eaLnBrk="0" hangingPunct="0">
              <a:defRPr sz="2800">
                <a:solidFill>
                  <a:schemeClr val="bg1"/>
                </a:solidFill>
                <a:latin typeface="Arial" pitchFamily="34" charset="0"/>
                <a:ea typeface="ＭＳ Ｐゴシック" pitchFamily="34" charset="-128"/>
              </a:defRPr>
            </a:lvl1pPr>
            <a:lvl2pPr marL="742950" indent="-285750" eaLnBrk="0" hangingPunct="0">
              <a:defRPr sz="2800">
                <a:solidFill>
                  <a:schemeClr val="bg1"/>
                </a:solidFill>
                <a:latin typeface="Arial" pitchFamily="34" charset="0"/>
                <a:ea typeface="ＭＳ Ｐゴシック" pitchFamily="34" charset="-128"/>
              </a:defRPr>
            </a:lvl2pPr>
            <a:lvl3pPr marL="1143000" indent="-228600" eaLnBrk="0" hangingPunct="0">
              <a:defRPr sz="2800">
                <a:solidFill>
                  <a:schemeClr val="bg1"/>
                </a:solidFill>
                <a:latin typeface="Arial" pitchFamily="34" charset="0"/>
                <a:ea typeface="ＭＳ Ｐゴシック" pitchFamily="34" charset="-128"/>
              </a:defRPr>
            </a:lvl3pPr>
            <a:lvl4pPr marL="1600200" indent="-228600" eaLnBrk="0" hangingPunct="0">
              <a:defRPr sz="2800">
                <a:solidFill>
                  <a:schemeClr val="bg1"/>
                </a:solidFill>
                <a:latin typeface="Arial" pitchFamily="34" charset="0"/>
                <a:ea typeface="ＭＳ Ｐゴシック" pitchFamily="34" charset="-128"/>
              </a:defRPr>
            </a:lvl4pPr>
            <a:lvl5pPr marL="2057400" indent="-228600" eaLnBrk="0" hangingPunct="0">
              <a:defRPr sz="2800">
                <a:solidFill>
                  <a:schemeClr val="bg1"/>
                </a:solidFill>
                <a:latin typeface="Arial" pitchFamily="34" charset="0"/>
                <a:ea typeface="ＭＳ Ｐゴシック" pitchFamily="34" charset="-128"/>
              </a:defRPr>
            </a:lvl5pPr>
            <a:lvl6pPr marL="25146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6pPr>
            <a:lvl7pPr marL="29718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7pPr>
            <a:lvl8pPr marL="34290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8pPr>
            <a:lvl9pPr marL="38862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9pPr>
          </a:lstStyle>
          <a:p>
            <a:pPr algn="r" eaLnBrk="1" hangingPunct="1">
              <a:defRPr/>
            </a:pPr>
            <a:fld id="{214D7F00-3C07-46DF-B557-DABB7A3A1BB9}" type="slidenum">
              <a:rPr lang="en-CA" altLang="en-US" sz="1200" smtClean="0">
                <a:solidFill>
                  <a:schemeClr val="tx1"/>
                </a:solidFill>
                <a:latin typeface="Palatino Linotype" pitchFamily="18" charset="0"/>
              </a:rPr>
              <a:pPr algn="r" eaLnBrk="1" hangingPunct="1">
                <a:defRPr/>
              </a:pPr>
              <a:t>‹#›</a:t>
            </a:fld>
            <a:endParaRPr lang="en-CA" altLang="en-US" sz="1200" smtClean="0">
              <a:solidFill>
                <a:schemeClr val="tx1"/>
              </a:solidFill>
              <a:latin typeface="Palatino Linotype" pitchFamily="18" charset="0"/>
            </a:endParaRPr>
          </a:p>
        </p:txBody>
      </p:sp>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dirty="0"/>
          </a:p>
        </p:txBody>
      </p:sp>
      <p:sp>
        <p:nvSpPr>
          <p:cNvPr id="3" name="Content Placeholder 2"/>
          <p:cNvSpPr>
            <a:spLocks noGrp="1"/>
          </p:cNvSpPr>
          <p:nvPr>
            <p:ph idx="1"/>
          </p:nvPr>
        </p:nvSpPr>
        <p:spPr>
          <a:xfrm>
            <a:off x="3575050" y="273050"/>
            <a:ext cx="5111750" cy="5853113"/>
          </a:xfrm>
        </p:spPr>
        <p:txBody>
          <a:bodyPr/>
          <a:lstStyle>
            <a:lvl1pPr>
              <a:defRPr sz="3200">
                <a:latin typeface="+mn-lt"/>
              </a:defRPr>
            </a:lvl1pPr>
            <a:lvl2pPr>
              <a:defRPr sz="2800">
                <a:latin typeface="+mn-lt"/>
              </a:defRPr>
            </a:lvl2pPr>
            <a:lvl3pPr>
              <a:defRPr sz="2400">
                <a:latin typeface="+mn-lt"/>
              </a:defRPr>
            </a:lvl3pPr>
            <a:lvl4pPr>
              <a:defRPr sz="2000">
                <a:latin typeface="+mn-lt"/>
              </a:defRPr>
            </a:lvl4pPr>
            <a:lvl5pPr>
              <a:defRPr sz="2000">
                <a:latin typeface="+mn-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21608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6"/>
          <p:cNvSpPr txBox="1">
            <a:spLocks noChangeArrowheads="1"/>
          </p:cNvSpPr>
          <p:nvPr userDrawn="1"/>
        </p:nvSpPr>
        <p:spPr bwMode="auto">
          <a:xfrm>
            <a:off x="8153400" y="6324600"/>
            <a:ext cx="533400" cy="533400"/>
          </a:xfrm>
          <a:prstGeom prst="rect">
            <a:avLst/>
          </a:prstGeom>
          <a:noFill/>
          <a:ln w="9525">
            <a:noFill/>
            <a:miter lim="800000"/>
            <a:headEnd/>
            <a:tailEnd/>
          </a:ln>
          <a:effectLst/>
        </p:spPr>
        <p:txBody>
          <a:bodyPr/>
          <a:lstStyle>
            <a:lvl1pPr eaLnBrk="0" hangingPunct="0">
              <a:defRPr sz="2800">
                <a:solidFill>
                  <a:schemeClr val="bg1"/>
                </a:solidFill>
                <a:latin typeface="Arial" pitchFamily="34" charset="0"/>
                <a:ea typeface="ＭＳ Ｐゴシック" pitchFamily="34" charset="-128"/>
              </a:defRPr>
            </a:lvl1pPr>
            <a:lvl2pPr marL="742950" indent="-285750" eaLnBrk="0" hangingPunct="0">
              <a:defRPr sz="2800">
                <a:solidFill>
                  <a:schemeClr val="bg1"/>
                </a:solidFill>
                <a:latin typeface="Arial" pitchFamily="34" charset="0"/>
                <a:ea typeface="ＭＳ Ｐゴシック" pitchFamily="34" charset="-128"/>
              </a:defRPr>
            </a:lvl2pPr>
            <a:lvl3pPr marL="1143000" indent="-228600" eaLnBrk="0" hangingPunct="0">
              <a:defRPr sz="2800">
                <a:solidFill>
                  <a:schemeClr val="bg1"/>
                </a:solidFill>
                <a:latin typeface="Arial" pitchFamily="34" charset="0"/>
                <a:ea typeface="ＭＳ Ｐゴシック" pitchFamily="34" charset="-128"/>
              </a:defRPr>
            </a:lvl3pPr>
            <a:lvl4pPr marL="1600200" indent="-228600" eaLnBrk="0" hangingPunct="0">
              <a:defRPr sz="2800">
                <a:solidFill>
                  <a:schemeClr val="bg1"/>
                </a:solidFill>
                <a:latin typeface="Arial" pitchFamily="34" charset="0"/>
                <a:ea typeface="ＭＳ Ｐゴシック" pitchFamily="34" charset="-128"/>
              </a:defRPr>
            </a:lvl4pPr>
            <a:lvl5pPr marL="2057400" indent="-228600" eaLnBrk="0" hangingPunct="0">
              <a:defRPr sz="2800">
                <a:solidFill>
                  <a:schemeClr val="bg1"/>
                </a:solidFill>
                <a:latin typeface="Arial" pitchFamily="34" charset="0"/>
                <a:ea typeface="ＭＳ Ｐゴシック" pitchFamily="34" charset="-128"/>
              </a:defRPr>
            </a:lvl5pPr>
            <a:lvl6pPr marL="25146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6pPr>
            <a:lvl7pPr marL="29718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7pPr>
            <a:lvl8pPr marL="34290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8pPr>
            <a:lvl9pPr marL="3886200" indent="-228600" eaLnBrk="0" fontAlgn="base" hangingPunct="0">
              <a:spcBef>
                <a:spcPct val="0"/>
              </a:spcBef>
              <a:spcAft>
                <a:spcPct val="0"/>
              </a:spcAft>
              <a:defRPr sz="2800">
                <a:solidFill>
                  <a:schemeClr val="bg1"/>
                </a:solidFill>
                <a:latin typeface="Arial" pitchFamily="34" charset="0"/>
                <a:ea typeface="ＭＳ Ｐゴシック" pitchFamily="34" charset="-128"/>
              </a:defRPr>
            </a:lvl9pPr>
          </a:lstStyle>
          <a:p>
            <a:pPr algn="r" eaLnBrk="1" hangingPunct="1">
              <a:defRPr/>
            </a:pPr>
            <a:fld id="{621DB774-4660-4669-9FF7-A4B55DB20DD3}" type="slidenum">
              <a:rPr lang="en-CA" altLang="en-US" sz="1200" smtClean="0">
                <a:solidFill>
                  <a:schemeClr val="tx1"/>
                </a:solidFill>
                <a:latin typeface="Palatino Linotype" pitchFamily="18" charset="0"/>
              </a:rPr>
              <a:pPr algn="r" eaLnBrk="1" hangingPunct="1">
                <a:defRPr/>
              </a:pPr>
              <a:t>‹#›</a:t>
            </a:fld>
            <a:endParaRPr lang="en-CA" altLang="en-US" sz="1200" smtClean="0">
              <a:solidFill>
                <a:schemeClr val="tx1"/>
              </a:solidFill>
              <a:latin typeface="Palatino Linotype" pitchFamily="18" charset="0"/>
            </a:endParaRPr>
          </a:p>
        </p:txBody>
      </p: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CA"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6038627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white">
          <a:xfrm>
            <a:off x="457200" y="685800"/>
            <a:ext cx="8458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45720" numCol="1" anchor="t" anchorCtr="0" compatLnSpc="1">
            <a:prstTxWarp prst="textNoShape">
              <a:avLst/>
            </a:prstTxWarp>
          </a:bodyPr>
          <a:lstStyle/>
          <a:p>
            <a:pPr lvl="0"/>
            <a:r>
              <a:rPr lang="en-US" altLang="en-US" smtClean="0"/>
              <a:t>Click to edit Master title style</a:t>
            </a:r>
            <a:endParaRPr lang="en-CA" altLang="en-US"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CA" altLang="en-US" smtClean="0"/>
          </a:p>
        </p:txBody>
      </p:sp>
      <p:pic>
        <p:nvPicPr>
          <p:cNvPr id="1028" name="Picture 1" descr="IESO ppt banner bottom.jp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5657850"/>
            <a:ext cx="6629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p:cNvSpPr>
            <a:spLocks noGrp="1" noChangeArrowheads="1"/>
          </p:cNvSpPr>
          <p:nvPr>
            <p:ph type="sldNum" sz="quarter" idx="4"/>
          </p:nvPr>
        </p:nvSpPr>
        <p:spPr bwMode="auto">
          <a:xfrm>
            <a:off x="8153400" y="6324600"/>
            <a:ext cx="533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solidFill>
                  <a:schemeClr val="tx1"/>
                </a:solidFill>
                <a:latin typeface="Palatino Linotype" pitchFamily="18" charset="0"/>
              </a:defRPr>
            </a:lvl1pPr>
          </a:lstStyle>
          <a:p>
            <a:pPr>
              <a:defRPr/>
            </a:pPr>
            <a:fld id="{79007D57-3966-4EB5-B5C5-B005FB7200AD}" type="slidenum">
              <a:rPr lang="en-CA" altLang="en-US"/>
              <a:pPr>
                <a:defRPr/>
              </a:pPr>
              <a:t>‹#›</a:t>
            </a:fld>
            <a:endParaRPr lang="en-CA" altLang="en-US"/>
          </a:p>
        </p:txBody>
      </p:sp>
      <p:pic>
        <p:nvPicPr>
          <p:cNvPr id="1030" name="Picture 2" descr="ieso_E_twolinetag_rgb_300dpi.png"/>
          <p:cNvPicPr>
            <a:picLocks noChangeAspect="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6665913" y="6043613"/>
            <a:ext cx="132556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iming>
    <p:tnLst>
      <p:par>
        <p:cTn id="1" dur="indefinite" restart="never" nodeType="tmRoot"/>
      </p:par>
    </p:tnLst>
  </p:timing>
  <p:hf hdr="0" ftr="0" dt="0"/>
  <p:txStyles>
    <p:titleStyle>
      <a:lvl1pPr algn="l" rtl="0" eaLnBrk="0" fontAlgn="base" hangingPunct="0">
        <a:spcBef>
          <a:spcPct val="0"/>
        </a:spcBef>
        <a:spcAft>
          <a:spcPct val="0"/>
        </a:spcAft>
        <a:defRPr lang="en-US" sz="3200" dirty="0">
          <a:solidFill>
            <a:srgbClr val="006A71"/>
          </a:solidFill>
          <a:latin typeface="Tahoma"/>
          <a:ea typeface="ＭＳ Ｐゴシック" pitchFamily="34" charset="-128"/>
          <a:cs typeface="Titillium WebRegular"/>
        </a:defRPr>
      </a:lvl1pPr>
      <a:lvl2pPr algn="l" rtl="0" eaLnBrk="0" fontAlgn="base" hangingPunct="0">
        <a:spcBef>
          <a:spcPct val="0"/>
        </a:spcBef>
        <a:spcAft>
          <a:spcPct val="0"/>
        </a:spcAft>
        <a:defRPr sz="3200">
          <a:solidFill>
            <a:srgbClr val="006A71"/>
          </a:solidFill>
          <a:latin typeface="Tahoma" charset="0"/>
          <a:ea typeface="ＭＳ Ｐゴシック" pitchFamily="34" charset="-128"/>
          <a:cs typeface="Titillium WebRegular"/>
        </a:defRPr>
      </a:lvl2pPr>
      <a:lvl3pPr algn="l" rtl="0" eaLnBrk="0" fontAlgn="base" hangingPunct="0">
        <a:spcBef>
          <a:spcPct val="0"/>
        </a:spcBef>
        <a:spcAft>
          <a:spcPct val="0"/>
        </a:spcAft>
        <a:defRPr sz="3200">
          <a:solidFill>
            <a:srgbClr val="006A71"/>
          </a:solidFill>
          <a:latin typeface="Tahoma" charset="0"/>
          <a:ea typeface="ＭＳ Ｐゴシック" pitchFamily="34" charset="-128"/>
          <a:cs typeface="Titillium WebRegular"/>
        </a:defRPr>
      </a:lvl3pPr>
      <a:lvl4pPr algn="l" rtl="0" eaLnBrk="0" fontAlgn="base" hangingPunct="0">
        <a:spcBef>
          <a:spcPct val="0"/>
        </a:spcBef>
        <a:spcAft>
          <a:spcPct val="0"/>
        </a:spcAft>
        <a:defRPr sz="3200">
          <a:solidFill>
            <a:srgbClr val="006A71"/>
          </a:solidFill>
          <a:latin typeface="Tahoma" charset="0"/>
          <a:ea typeface="ＭＳ Ｐゴシック" pitchFamily="34" charset="-128"/>
          <a:cs typeface="Titillium WebRegular"/>
        </a:defRPr>
      </a:lvl4pPr>
      <a:lvl5pPr algn="l" rtl="0" eaLnBrk="0" fontAlgn="base" hangingPunct="0">
        <a:spcBef>
          <a:spcPct val="0"/>
        </a:spcBef>
        <a:spcAft>
          <a:spcPct val="0"/>
        </a:spcAft>
        <a:defRPr sz="3200">
          <a:solidFill>
            <a:srgbClr val="006A71"/>
          </a:solidFill>
          <a:latin typeface="Tahoma" charset="0"/>
          <a:ea typeface="ＭＳ Ｐゴシック" pitchFamily="34" charset="-128"/>
          <a:cs typeface="Titillium WebRegular"/>
        </a:defRPr>
      </a:lvl5pPr>
      <a:lvl6pPr marL="457200" algn="r" rtl="0" eaLnBrk="1" fontAlgn="base" hangingPunct="1">
        <a:spcBef>
          <a:spcPct val="0"/>
        </a:spcBef>
        <a:spcAft>
          <a:spcPct val="0"/>
        </a:spcAft>
        <a:defRPr sz="3200">
          <a:solidFill>
            <a:schemeClr val="bg1"/>
          </a:solidFill>
          <a:latin typeface="Tahoma" charset="0"/>
        </a:defRPr>
      </a:lvl6pPr>
      <a:lvl7pPr marL="914400" algn="r" rtl="0" eaLnBrk="1" fontAlgn="base" hangingPunct="1">
        <a:spcBef>
          <a:spcPct val="0"/>
        </a:spcBef>
        <a:spcAft>
          <a:spcPct val="0"/>
        </a:spcAft>
        <a:defRPr sz="3200">
          <a:solidFill>
            <a:schemeClr val="bg1"/>
          </a:solidFill>
          <a:latin typeface="Tahoma" charset="0"/>
        </a:defRPr>
      </a:lvl7pPr>
      <a:lvl8pPr marL="1371600" algn="r" rtl="0" eaLnBrk="1" fontAlgn="base" hangingPunct="1">
        <a:spcBef>
          <a:spcPct val="0"/>
        </a:spcBef>
        <a:spcAft>
          <a:spcPct val="0"/>
        </a:spcAft>
        <a:defRPr sz="3200">
          <a:solidFill>
            <a:schemeClr val="bg1"/>
          </a:solidFill>
          <a:latin typeface="Tahoma" charset="0"/>
        </a:defRPr>
      </a:lvl8pPr>
      <a:lvl9pPr marL="1828800" algn="r" rtl="0" eaLnBrk="1" fontAlgn="base" hangingPunct="1">
        <a:spcBef>
          <a:spcPct val="0"/>
        </a:spcBef>
        <a:spcAft>
          <a:spcPct val="0"/>
        </a:spcAft>
        <a:defRPr sz="3200">
          <a:solidFill>
            <a:schemeClr val="bg1"/>
          </a:solidFill>
          <a:latin typeface="Tahoma"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ＭＳ Ｐゴシック" pitchFamily="34" charset="-128"/>
          <a:cs typeface="Georgia"/>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pitchFamily="34" charset="-128"/>
          <a:cs typeface="Georgia"/>
        </a:defRPr>
      </a:lvl2pPr>
      <a:lvl3pPr marL="1143000" indent="-228600" algn="l" rtl="0" eaLnBrk="0" fontAlgn="base" hangingPunct="0">
        <a:spcBef>
          <a:spcPct val="20000"/>
        </a:spcBef>
        <a:spcAft>
          <a:spcPct val="0"/>
        </a:spcAft>
        <a:buChar char="•"/>
        <a:defRPr>
          <a:solidFill>
            <a:schemeClr val="tx1"/>
          </a:solidFill>
          <a:latin typeface="+mn-lt"/>
          <a:ea typeface="ＭＳ Ｐゴシック" pitchFamily="34" charset="-128"/>
          <a:cs typeface="Georgia"/>
        </a:defRPr>
      </a:lvl3pPr>
      <a:lvl4pPr marL="1600200" indent="-228600" algn="l" rtl="0" eaLnBrk="0" fontAlgn="base" hangingPunct="0">
        <a:spcBef>
          <a:spcPct val="20000"/>
        </a:spcBef>
        <a:spcAft>
          <a:spcPct val="0"/>
        </a:spcAft>
        <a:buChar char="–"/>
        <a:defRPr>
          <a:solidFill>
            <a:schemeClr val="tx1"/>
          </a:solidFill>
          <a:latin typeface="+mn-lt"/>
          <a:ea typeface="ＭＳ Ｐゴシック" pitchFamily="34" charset="-128"/>
          <a:cs typeface="Georgia"/>
        </a:defRPr>
      </a:lvl4pPr>
      <a:lvl5pPr marL="2057400" indent="-228600" algn="l" rtl="0" eaLnBrk="0" fontAlgn="base" hangingPunct="0">
        <a:spcBef>
          <a:spcPct val="20000"/>
        </a:spcBef>
        <a:spcAft>
          <a:spcPct val="0"/>
        </a:spcAft>
        <a:buChar char="»"/>
        <a:defRPr>
          <a:solidFill>
            <a:schemeClr val="tx1"/>
          </a:solidFill>
          <a:latin typeface="+mn-lt"/>
          <a:ea typeface="ＭＳ Ｐゴシック" pitchFamily="34" charset="-128"/>
          <a:cs typeface="Georgia"/>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www.google.ca/url?sa=i&amp;rct=j&amp;q=&amp;esrc=s&amp;source=images&amp;cd=&amp;cad=rja&amp;uact=8&amp;ved=0ahUKEwjM5YGIrbHJAhUBWD4KHRJ6Aw4QjRwIBw&amp;url=http://cleantechnica.com/2012/08/29/penn-energy-renewables-canadian-solar-to-build-two-canadian-solar-farms/&amp;psig=AFQjCNH5pXAHrhKLzvnoJ4qLxsFw_tvUpA&amp;ust=1448739331048247" TargetMode="External"/><Relationship Id="rId4" Type="http://schemas.openxmlformats.org/officeDocument/2006/relationships/image" Target="../media/image17.jpe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jpeg"/><Relationship Id="rId6" Type="http://schemas.openxmlformats.org/officeDocument/2006/relationships/image" Target="../media/image21.png"/><Relationship Id="rId7" Type="http://schemas.openxmlformats.org/officeDocument/2006/relationships/image" Target="../media/image22.jpe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Presentation to Queen's </a:t>
            </a:r>
            <a:r>
              <a:rPr lang="en-CA" dirty="0"/>
              <a:t>Global Energy Conference</a:t>
            </a:r>
          </a:p>
        </p:txBody>
      </p:sp>
      <p:sp>
        <p:nvSpPr>
          <p:cNvPr id="3" name="Subtitle 2"/>
          <p:cNvSpPr>
            <a:spLocks noGrp="1"/>
          </p:cNvSpPr>
          <p:nvPr>
            <p:ph type="subTitle" idx="1"/>
          </p:nvPr>
        </p:nvSpPr>
        <p:spPr/>
        <p:txBody>
          <a:bodyPr/>
          <a:lstStyle/>
          <a:p>
            <a:r>
              <a:rPr lang="en-CA" dirty="0" smtClean="0"/>
              <a:t>JoAnne Butler, Vice President, Market &amp; Resource Development, IESO</a:t>
            </a:r>
            <a:endParaRPr lang="en-CA" dirty="0"/>
          </a:p>
        </p:txBody>
      </p:sp>
      <p:sp>
        <p:nvSpPr>
          <p:cNvPr id="4" name="Text Placeholder 3"/>
          <p:cNvSpPr>
            <a:spLocks noGrp="1"/>
          </p:cNvSpPr>
          <p:nvPr>
            <p:ph type="body" sz="quarter" idx="10"/>
          </p:nvPr>
        </p:nvSpPr>
        <p:spPr/>
        <p:txBody>
          <a:bodyPr/>
          <a:lstStyle/>
          <a:p>
            <a:r>
              <a:rPr lang="en-CA" dirty="0" smtClean="0"/>
              <a:t>February 10, 2017</a:t>
            </a:r>
            <a:endParaRPr lang="en-CA" dirty="0"/>
          </a:p>
        </p:txBody>
      </p:sp>
    </p:spTree>
    <p:extLst>
      <p:ext uri="{BB962C8B-B14F-4D97-AF65-F5344CB8AC3E}">
        <p14:creationId xmlns:p14="http://schemas.microsoft.com/office/powerpoint/2010/main" val="4228003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590800"/>
            <a:ext cx="8458200" cy="685800"/>
          </a:xfrm>
        </p:spPr>
        <p:txBody>
          <a:bodyPr anchor="ctr" anchorCtr="1"/>
          <a:lstStyle/>
          <a:p>
            <a:pPr algn="ctr"/>
            <a:r>
              <a:rPr lang="en-CA" dirty="0" smtClean="0"/>
              <a:t>What </a:t>
            </a:r>
            <a:r>
              <a:rPr lang="en-CA" dirty="0"/>
              <a:t>D</a:t>
            </a:r>
            <a:r>
              <a:rPr lang="en-CA" dirty="0" smtClean="0"/>
              <a:t>oes </a:t>
            </a:r>
            <a:r>
              <a:rPr lang="en-CA" dirty="0"/>
              <a:t>the F</a:t>
            </a:r>
            <a:r>
              <a:rPr lang="en-CA" dirty="0" smtClean="0"/>
              <a:t>uture of the Sector </a:t>
            </a:r>
            <a:r>
              <a:rPr lang="en-CA" dirty="0"/>
              <a:t>H</a:t>
            </a:r>
            <a:r>
              <a:rPr lang="en-CA" dirty="0" smtClean="0"/>
              <a:t>old?</a:t>
            </a:r>
            <a:endParaRPr lang="en-CA" dirty="0"/>
          </a:p>
        </p:txBody>
      </p:sp>
    </p:spTree>
    <p:extLst>
      <p:ext uri="{BB962C8B-B14F-4D97-AF65-F5344CB8AC3E}">
        <p14:creationId xmlns:p14="http://schemas.microsoft.com/office/powerpoint/2010/main" val="3763836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686800" cy="685800"/>
          </a:xfrm>
        </p:spPr>
        <p:txBody>
          <a:bodyPr/>
          <a:lstStyle/>
          <a:p>
            <a:r>
              <a:rPr lang="en-US" dirty="0" smtClean="0"/>
              <a:t>Evolving Resources: Clean &amp; Distributed</a:t>
            </a:r>
            <a:endParaRPr lang="en-US" dirty="0"/>
          </a:p>
        </p:txBody>
      </p:sp>
      <p:sp>
        <p:nvSpPr>
          <p:cNvPr id="3" name="Content Placeholder 2"/>
          <p:cNvSpPr>
            <a:spLocks noGrp="1"/>
          </p:cNvSpPr>
          <p:nvPr>
            <p:ph idx="1"/>
          </p:nvPr>
        </p:nvSpPr>
        <p:spPr>
          <a:xfrm>
            <a:off x="457200" y="1143000"/>
            <a:ext cx="5105400" cy="4648200"/>
          </a:xfrm>
        </p:spPr>
        <p:txBody>
          <a:bodyPr/>
          <a:lstStyle/>
          <a:p>
            <a:r>
              <a:rPr lang="en-US" sz="2000" dirty="0" smtClean="0"/>
              <a:t>The </a:t>
            </a:r>
            <a:r>
              <a:rPr lang="en-US" sz="2000" dirty="0" smtClean="0">
                <a:solidFill>
                  <a:schemeClr val="tx1">
                    <a:lumMod val="85000"/>
                    <a:lumOff val="15000"/>
                  </a:schemeClr>
                </a:solidFill>
              </a:rPr>
              <a:t>price</a:t>
            </a:r>
            <a:r>
              <a:rPr lang="en-US" sz="2000" dirty="0" smtClean="0"/>
              <a:t> of renewable energy </a:t>
            </a:r>
            <a:r>
              <a:rPr lang="en-US" sz="2000" dirty="0" smtClean="0">
                <a:solidFill>
                  <a:schemeClr val="tx1">
                    <a:lumMod val="85000"/>
                    <a:lumOff val="15000"/>
                  </a:schemeClr>
                </a:solidFill>
              </a:rPr>
              <a:t>continues to decrease</a:t>
            </a:r>
          </a:p>
          <a:p>
            <a:endParaRPr lang="en-US" sz="500" dirty="0" smtClean="0">
              <a:solidFill>
                <a:schemeClr val="tx1">
                  <a:lumMod val="75000"/>
                  <a:lumOff val="25000"/>
                </a:schemeClr>
              </a:solidFill>
            </a:endParaRPr>
          </a:p>
          <a:p>
            <a:r>
              <a:rPr lang="en-US" sz="2000" dirty="0" smtClean="0"/>
              <a:t>New capacity added to the system is </a:t>
            </a:r>
            <a:r>
              <a:rPr lang="en-US" sz="2000" dirty="0" smtClean="0">
                <a:solidFill>
                  <a:schemeClr val="tx1">
                    <a:lumMod val="85000"/>
                    <a:lumOff val="15000"/>
                  </a:schemeClr>
                </a:solidFill>
              </a:rPr>
              <a:t>increasingly distributed, </a:t>
            </a:r>
            <a:r>
              <a:rPr lang="en-US" sz="2000" dirty="0" smtClean="0"/>
              <a:t>generating electricity closer to loads</a:t>
            </a:r>
          </a:p>
          <a:p>
            <a:pPr lvl="1">
              <a:buNone/>
            </a:pPr>
            <a:endParaRPr lang="en-US" sz="500" dirty="0" smtClean="0">
              <a:solidFill>
                <a:schemeClr val="tx1">
                  <a:lumMod val="75000"/>
                  <a:lumOff val="25000"/>
                </a:schemeClr>
              </a:solidFill>
            </a:endParaRPr>
          </a:p>
          <a:p>
            <a:r>
              <a:rPr lang="en-US" sz="2000" dirty="0" smtClean="0"/>
              <a:t>There has been significant uptake of rooftop solar</a:t>
            </a:r>
            <a:endParaRPr lang="en-US" sz="500" dirty="0"/>
          </a:p>
          <a:p>
            <a:r>
              <a:rPr lang="en-US" sz="2000" dirty="0" smtClean="0">
                <a:solidFill>
                  <a:schemeClr val="tx1">
                    <a:lumMod val="85000"/>
                    <a:lumOff val="15000"/>
                  </a:schemeClr>
                </a:solidFill>
              </a:rPr>
              <a:t>Solar retail grid </a:t>
            </a:r>
            <a:r>
              <a:rPr lang="en-US" sz="2000" dirty="0">
                <a:solidFill>
                  <a:schemeClr val="tx1">
                    <a:lumMod val="85000"/>
                    <a:lumOff val="15000"/>
                  </a:schemeClr>
                </a:solidFill>
              </a:rPr>
              <a:t>parity</a:t>
            </a:r>
            <a:r>
              <a:rPr lang="en-US" sz="2000" dirty="0"/>
              <a:t>: </a:t>
            </a:r>
            <a:r>
              <a:rPr lang="en-US" sz="2000" dirty="0" smtClean="0"/>
              <a:t>cost of residential roof-top solar is approaching the cost of buying electricity from the utility in many jurisdictions</a:t>
            </a:r>
          </a:p>
          <a:p>
            <a:r>
              <a:rPr lang="en-US" sz="2000" dirty="0" smtClean="0"/>
              <a:t>Distributed generation now has material impacts on how Ontario’s power system is managed</a:t>
            </a:r>
            <a:endParaRPr lang="en-US" sz="2000" dirty="0"/>
          </a:p>
        </p:txBody>
      </p:sp>
      <p:sp>
        <p:nvSpPr>
          <p:cNvPr id="4" name="Slide Number Placeholder 3"/>
          <p:cNvSpPr>
            <a:spLocks noGrp="1"/>
          </p:cNvSpPr>
          <p:nvPr>
            <p:ph type="sldNum" sz="quarter" idx="10"/>
          </p:nvPr>
        </p:nvSpPr>
        <p:spPr/>
        <p:txBody>
          <a:bodyPr/>
          <a:lstStyle/>
          <a:p>
            <a:pPr>
              <a:defRPr/>
            </a:pPr>
            <a:fld id="{7B0E1F32-801A-4BB8-96FF-09901E103669}" type="slidenum">
              <a:rPr lang="en-CA" smtClean="0">
                <a:solidFill>
                  <a:srgbClr val="000000"/>
                </a:solidFill>
              </a:rPr>
              <a:pPr>
                <a:defRPr/>
              </a:pPr>
              <a:t>11</a:t>
            </a:fld>
            <a:endParaRPr lang="en-CA" dirty="0">
              <a:solidFill>
                <a:srgbClr val="000000"/>
              </a:solidFill>
            </a:endParaRPr>
          </a:p>
        </p:txBody>
      </p:sp>
      <p:pic>
        <p:nvPicPr>
          <p:cNvPr id="10" name="Picture 4" descr="http://cleantechnica.com/files/2012/08/Perth-Ontario-Solar-Panels.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5000" y="1371600"/>
            <a:ext cx="2971800" cy="4557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57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444" y="152400"/>
            <a:ext cx="8458200" cy="685800"/>
          </a:xfrm>
        </p:spPr>
        <p:txBody>
          <a:bodyPr/>
          <a:lstStyle/>
          <a:p>
            <a:r>
              <a:rPr lang="en-CA" dirty="0" smtClean="0"/>
              <a:t>Virtual Power Plants</a:t>
            </a:r>
            <a:endParaRPr lang="en-CA" dirty="0"/>
          </a:p>
        </p:txBody>
      </p:sp>
      <p:sp>
        <p:nvSpPr>
          <p:cNvPr id="4" name="Slide Number Placeholder 3"/>
          <p:cNvSpPr>
            <a:spLocks noGrp="1"/>
          </p:cNvSpPr>
          <p:nvPr>
            <p:ph type="sldNum" sz="quarter" idx="10"/>
          </p:nvPr>
        </p:nvSpPr>
        <p:spPr/>
        <p:txBody>
          <a:bodyPr/>
          <a:lstStyle/>
          <a:p>
            <a:pPr>
              <a:defRPr/>
            </a:pPr>
            <a:fld id="{AB58E837-BB0F-4417-AC47-15EFFDB7B4FF}" type="slidenum">
              <a:rPr lang="en-CA" smtClean="0"/>
              <a:pPr>
                <a:defRPr/>
              </a:pPr>
              <a:t>12</a:t>
            </a:fld>
            <a:endParaRPr lang="en-CA"/>
          </a:p>
        </p:txBody>
      </p:sp>
      <p:grpSp>
        <p:nvGrpSpPr>
          <p:cNvPr id="5" name="Group 4"/>
          <p:cNvGrpSpPr/>
          <p:nvPr/>
        </p:nvGrpSpPr>
        <p:grpSpPr>
          <a:xfrm>
            <a:off x="3995665" y="3208339"/>
            <a:ext cx="4257898" cy="2441276"/>
            <a:chOff x="2613061" y="1472827"/>
            <a:chExt cx="6028071" cy="3271844"/>
          </a:xfrm>
        </p:grpSpPr>
        <p:grpSp>
          <p:nvGrpSpPr>
            <p:cNvPr id="6" name="Group 5"/>
            <p:cNvGrpSpPr/>
            <p:nvPr/>
          </p:nvGrpSpPr>
          <p:grpSpPr>
            <a:xfrm>
              <a:off x="2613061" y="1472827"/>
              <a:ext cx="6028071" cy="3271844"/>
              <a:chOff x="1002951" y="1472827"/>
              <a:chExt cx="7673560" cy="4690456"/>
            </a:xfrm>
          </p:grpSpPr>
          <p:grpSp>
            <p:nvGrpSpPr>
              <p:cNvPr id="8" name="Group 7"/>
              <p:cNvGrpSpPr/>
              <p:nvPr/>
            </p:nvGrpSpPr>
            <p:grpSpPr>
              <a:xfrm>
                <a:off x="2812010" y="1472827"/>
                <a:ext cx="4252731" cy="3971462"/>
                <a:chOff x="2812010" y="1472827"/>
                <a:chExt cx="4252731" cy="3971462"/>
              </a:xfrm>
            </p:grpSpPr>
            <p:pic>
              <p:nvPicPr>
                <p:cNvPr id="29" name="Picture 2" descr="C:\Users\shuvo.chowdhury\Desktop\house_vector_icon_set_148272.jpg"/>
                <p:cNvPicPr>
                  <a:picLocks noChangeAspect="1" noChangeArrowheads="1"/>
                </p:cNvPicPr>
                <p:nvPr/>
              </p:nvPicPr>
              <p:blipFill rotWithShape="1">
                <a:blip r:embed="rId3">
                  <a:extLst>
                    <a:ext uri="{28A0092B-C50C-407E-A947-70E740481C1C}">
                      <a14:useLocalDpi xmlns:a14="http://schemas.microsoft.com/office/drawing/2010/main" val="0"/>
                    </a:ext>
                  </a:extLst>
                </a:blip>
                <a:srcRect l="14729" t="2655" r="6244" b="25277"/>
                <a:stretch/>
              </p:blipFill>
              <p:spPr bwMode="auto">
                <a:xfrm>
                  <a:off x="2812010" y="1472827"/>
                  <a:ext cx="4252731" cy="39714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Users\shuvo.chowdhury\Desktop\solar-panel-icon - Copy - Cop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75543">
                  <a:off x="3517502" y="2178548"/>
                  <a:ext cx="1711082" cy="114988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1" descr="C:\Users\shuvo.chowdhury\Desktop\solar-panel-icon - Copy - Copy.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2000" y="4028376"/>
                  <a:ext cx="458451" cy="4824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9642" y="3356992"/>
                  <a:ext cx="814611" cy="13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3" name="Straight Connector 32"/>
                <p:cNvCxnSpPr/>
                <p:nvPr/>
              </p:nvCxnSpPr>
              <p:spPr>
                <a:xfrm flipH="1" flipV="1">
                  <a:off x="3779912" y="4005064"/>
                  <a:ext cx="432088" cy="192504"/>
                </a:xfrm>
                <a:prstGeom prst="line">
                  <a:avLst/>
                </a:prstGeom>
                <a:ln w="5080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482963" y="4510776"/>
                  <a:ext cx="0" cy="502400"/>
                </a:xfrm>
                <a:prstGeom prst="line">
                  <a:avLst/>
                </a:prstGeom>
                <a:ln w="5080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3706451" y="2408505"/>
                  <a:ext cx="225097" cy="120496"/>
                </a:xfrm>
                <a:prstGeom prst="line">
                  <a:avLst/>
                </a:prstGeom>
                <a:ln w="25400">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3093173" y="2401693"/>
                  <a:ext cx="616648" cy="83033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093173" y="3232028"/>
                  <a:ext cx="182683" cy="984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275856" y="3330514"/>
                  <a:ext cx="4986" cy="162509"/>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1958461" y="4288626"/>
                <a:ext cx="1468805" cy="1516638"/>
                <a:chOff x="1958461" y="4485600"/>
                <a:chExt cx="1468805" cy="1516638"/>
              </a:xfrm>
            </p:grpSpPr>
            <p:cxnSp>
              <p:nvCxnSpPr>
                <p:cNvPr id="25" name="Straight Arrow Connector 24"/>
                <p:cNvCxnSpPr/>
                <p:nvPr/>
              </p:nvCxnSpPr>
              <p:spPr>
                <a:xfrm flipV="1">
                  <a:off x="2915816" y="4485600"/>
                  <a:ext cx="511450" cy="492400"/>
                </a:xfrm>
                <a:prstGeom prst="straightConnector1">
                  <a:avLst/>
                </a:prstGeom>
                <a:ln>
                  <a:tailEnd type="oval"/>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1958461" y="4896838"/>
                  <a:ext cx="1322381" cy="1105400"/>
                  <a:chOff x="1195295" y="3308192"/>
                  <a:chExt cx="1322381" cy="1105400"/>
                </a:xfrm>
              </p:grpSpPr>
              <p:sp>
                <p:nvSpPr>
                  <p:cNvPr id="27" name="Oval 26"/>
                  <p:cNvSpPr/>
                  <p:nvPr/>
                </p:nvSpPr>
                <p:spPr>
                  <a:xfrm>
                    <a:off x="1259632" y="3308192"/>
                    <a:ext cx="1152128" cy="11054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600" dirty="0">
                      <a:solidFill>
                        <a:schemeClr val="tx1"/>
                      </a:solidFill>
                    </a:endParaRPr>
                  </a:p>
                </p:txBody>
              </p:sp>
              <p:sp>
                <p:nvSpPr>
                  <p:cNvPr id="28" name="TextBox 27"/>
                  <p:cNvSpPr txBox="1"/>
                  <p:nvPr/>
                </p:nvSpPr>
                <p:spPr>
                  <a:xfrm>
                    <a:off x="1195295" y="3482395"/>
                    <a:ext cx="1322381" cy="915062"/>
                  </a:xfrm>
                  <a:prstGeom prst="rect">
                    <a:avLst/>
                  </a:prstGeom>
                  <a:noFill/>
                </p:spPr>
                <p:txBody>
                  <a:bodyPr wrap="square" rtlCol="0">
                    <a:spAutoFit/>
                  </a:bodyPr>
                  <a:lstStyle/>
                  <a:p>
                    <a:pPr algn="ctr"/>
                    <a:r>
                      <a:rPr lang="en-CA" sz="900" b="1" dirty="0" smtClean="0">
                        <a:solidFill>
                          <a:schemeClr val="tx1"/>
                        </a:solidFill>
                      </a:rPr>
                      <a:t>Behind the meter solution</a:t>
                    </a:r>
                    <a:endParaRPr lang="en-CA" sz="900" b="1" dirty="0">
                      <a:solidFill>
                        <a:schemeClr val="tx1"/>
                      </a:solidFill>
                    </a:endParaRPr>
                  </a:p>
                </p:txBody>
              </p:sp>
            </p:grpSp>
          </p:grpSp>
          <p:grpSp>
            <p:nvGrpSpPr>
              <p:cNvPr id="10" name="Group 9"/>
              <p:cNvGrpSpPr/>
              <p:nvPr/>
            </p:nvGrpSpPr>
            <p:grpSpPr>
              <a:xfrm>
                <a:off x="1002951" y="1844824"/>
                <a:ext cx="2706870" cy="1105400"/>
                <a:chOff x="1002951" y="1844824"/>
                <a:chExt cx="2706870" cy="1105400"/>
              </a:xfrm>
            </p:grpSpPr>
            <p:cxnSp>
              <p:nvCxnSpPr>
                <p:cNvPr id="21" name="Straight Arrow Connector 20"/>
                <p:cNvCxnSpPr/>
                <p:nvPr/>
              </p:nvCxnSpPr>
              <p:spPr>
                <a:xfrm>
                  <a:off x="2267744" y="2603802"/>
                  <a:ext cx="1442077" cy="221695"/>
                </a:xfrm>
                <a:prstGeom prst="straightConnector1">
                  <a:avLst/>
                </a:prstGeom>
                <a:ln>
                  <a:tailEnd type="oval"/>
                </a:ln>
              </p:spPr>
              <p:style>
                <a:lnRef idx="2">
                  <a:schemeClr val="accent1"/>
                </a:lnRef>
                <a:fillRef idx="0">
                  <a:schemeClr val="accent1"/>
                </a:fillRef>
                <a:effectRef idx="1">
                  <a:schemeClr val="accent1"/>
                </a:effectRef>
                <a:fontRef idx="minor">
                  <a:schemeClr val="tx1"/>
                </a:fontRef>
              </p:style>
            </p:cxnSp>
            <p:grpSp>
              <p:nvGrpSpPr>
                <p:cNvPr id="22" name="Group 21"/>
                <p:cNvGrpSpPr/>
                <p:nvPr/>
              </p:nvGrpSpPr>
              <p:grpSpPr>
                <a:xfrm>
                  <a:off x="1002951" y="1844824"/>
                  <a:ext cx="1490872" cy="1105400"/>
                  <a:chOff x="1090258" y="3308192"/>
                  <a:chExt cx="1490872" cy="1105400"/>
                </a:xfrm>
              </p:grpSpPr>
              <p:sp>
                <p:nvSpPr>
                  <p:cNvPr id="23" name="Oval 22"/>
                  <p:cNvSpPr/>
                  <p:nvPr/>
                </p:nvSpPr>
                <p:spPr>
                  <a:xfrm>
                    <a:off x="1259632" y="3308192"/>
                    <a:ext cx="1152128" cy="11054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600" dirty="0">
                      <a:solidFill>
                        <a:schemeClr val="tx1"/>
                      </a:solidFill>
                    </a:endParaRPr>
                  </a:p>
                </p:txBody>
              </p:sp>
              <p:sp>
                <p:nvSpPr>
                  <p:cNvPr id="24" name="TextBox 23"/>
                  <p:cNvSpPr txBox="1"/>
                  <p:nvPr/>
                </p:nvSpPr>
                <p:spPr>
                  <a:xfrm>
                    <a:off x="1090258" y="3482395"/>
                    <a:ext cx="1490872" cy="709602"/>
                  </a:xfrm>
                  <a:prstGeom prst="rect">
                    <a:avLst/>
                  </a:prstGeom>
                  <a:noFill/>
                </p:spPr>
                <p:txBody>
                  <a:bodyPr wrap="square" rtlCol="0">
                    <a:spAutoFit/>
                  </a:bodyPr>
                  <a:lstStyle/>
                  <a:p>
                    <a:pPr algn="ctr"/>
                    <a:r>
                      <a:rPr lang="en-CA" sz="900" b="1" dirty="0" smtClean="0">
                        <a:solidFill>
                          <a:schemeClr val="tx1"/>
                        </a:solidFill>
                      </a:rPr>
                      <a:t>Solar Integration</a:t>
                    </a:r>
                    <a:endParaRPr lang="en-CA" sz="900" b="1" dirty="0">
                      <a:solidFill>
                        <a:schemeClr val="tx1"/>
                      </a:solidFill>
                    </a:endParaRPr>
                  </a:p>
                </p:txBody>
              </p:sp>
            </p:grpSp>
          </p:grpSp>
          <p:grpSp>
            <p:nvGrpSpPr>
              <p:cNvPr id="11" name="Group 10"/>
              <p:cNvGrpSpPr/>
              <p:nvPr/>
            </p:nvGrpSpPr>
            <p:grpSpPr>
              <a:xfrm>
                <a:off x="4441225" y="4269577"/>
                <a:ext cx="1978520" cy="1893706"/>
                <a:chOff x="1323630" y="4108532"/>
                <a:chExt cx="1978520" cy="1893706"/>
              </a:xfrm>
            </p:grpSpPr>
            <p:cxnSp>
              <p:nvCxnSpPr>
                <p:cNvPr id="17" name="Straight Arrow Connector 16"/>
                <p:cNvCxnSpPr>
                  <a:stCxn id="19" idx="1"/>
                </p:cNvCxnSpPr>
                <p:nvPr/>
              </p:nvCxnSpPr>
              <p:spPr>
                <a:xfrm flipH="1" flipV="1">
                  <a:off x="1323630" y="4108532"/>
                  <a:ext cx="867893" cy="950188"/>
                </a:xfrm>
                <a:prstGeom prst="straightConnector1">
                  <a:avLst/>
                </a:prstGeom>
                <a:ln>
                  <a:tailEnd type="oval"/>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1895573" y="4896838"/>
                  <a:ext cx="1406577" cy="1105400"/>
                  <a:chOff x="1132407" y="3308192"/>
                  <a:chExt cx="1406577" cy="1105400"/>
                </a:xfrm>
              </p:grpSpPr>
              <p:sp>
                <p:nvSpPr>
                  <p:cNvPr id="19" name="Oval 18"/>
                  <p:cNvSpPr/>
                  <p:nvPr/>
                </p:nvSpPr>
                <p:spPr>
                  <a:xfrm>
                    <a:off x="1259632" y="3308192"/>
                    <a:ext cx="1152128" cy="110540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600" dirty="0">
                      <a:solidFill>
                        <a:schemeClr val="tx1"/>
                      </a:solidFill>
                    </a:endParaRPr>
                  </a:p>
                </p:txBody>
              </p:sp>
              <p:sp>
                <p:nvSpPr>
                  <p:cNvPr id="20" name="TextBox 19"/>
                  <p:cNvSpPr txBox="1"/>
                  <p:nvPr/>
                </p:nvSpPr>
                <p:spPr>
                  <a:xfrm>
                    <a:off x="1132407" y="3509661"/>
                    <a:ext cx="1406577" cy="709602"/>
                  </a:xfrm>
                  <a:prstGeom prst="rect">
                    <a:avLst/>
                  </a:prstGeom>
                  <a:noFill/>
                </p:spPr>
                <p:txBody>
                  <a:bodyPr wrap="square" rtlCol="0">
                    <a:spAutoFit/>
                  </a:bodyPr>
                  <a:lstStyle/>
                  <a:p>
                    <a:pPr algn="ctr"/>
                    <a:r>
                      <a:rPr lang="en-CA" sz="900" b="1" dirty="0" smtClean="0">
                        <a:solidFill>
                          <a:schemeClr val="tx1"/>
                        </a:solidFill>
                      </a:rPr>
                      <a:t>Grid Interactive</a:t>
                    </a:r>
                    <a:endParaRPr lang="en-CA" sz="900" b="1" dirty="0">
                      <a:solidFill>
                        <a:schemeClr val="tx1"/>
                      </a:solidFill>
                    </a:endParaRPr>
                  </a:p>
                </p:txBody>
              </p:sp>
            </p:grpSp>
          </p:grpSp>
          <p:grpSp>
            <p:nvGrpSpPr>
              <p:cNvPr id="12" name="Group 11"/>
              <p:cNvGrpSpPr/>
              <p:nvPr/>
            </p:nvGrpSpPr>
            <p:grpSpPr>
              <a:xfrm>
                <a:off x="5716458" y="1828081"/>
                <a:ext cx="2960053" cy="1827451"/>
                <a:chOff x="523872" y="4896838"/>
                <a:chExt cx="2960053" cy="1827451"/>
              </a:xfrm>
            </p:grpSpPr>
            <p:cxnSp>
              <p:nvCxnSpPr>
                <p:cNvPr id="13" name="Straight Arrow Connector 12"/>
                <p:cNvCxnSpPr/>
                <p:nvPr/>
              </p:nvCxnSpPr>
              <p:spPr>
                <a:xfrm flipH="1">
                  <a:off x="523872" y="5597758"/>
                  <a:ext cx="1498926" cy="1126531"/>
                </a:xfrm>
                <a:prstGeom prst="straightConnector1">
                  <a:avLst/>
                </a:prstGeom>
                <a:ln>
                  <a:tailEnd type="oval"/>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1792814" y="4896838"/>
                  <a:ext cx="1691111" cy="1207020"/>
                  <a:chOff x="1029648" y="3308192"/>
                  <a:chExt cx="1691111" cy="1207020"/>
                </a:xfrm>
              </p:grpSpPr>
              <p:sp>
                <p:nvSpPr>
                  <p:cNvPr id="15" name="Oval 14"/>
                  <p:cNvSpPr/>
                  <p:nvPr/>
                </p:nvSpPr>
                <p:spPr>
                  <a:xfrm>
                    <a:off x="1259632" y="3308192"/>
                    <a:ext cx="1258044" cy="120702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600" dirty="0">
                      <a:solidFill>
                        <a:schemeClr val="tx1"/>
                      </a:solidFill>
                    </a:endParaRPr>
                  </a:p>
                </p:txBody>
              </p:sp>
              <p:sp>
                <p:nvSpPr>
                  <p:cNvPr id="16" name="TextBox 15"/>
                  <p:cNvSpPr txBox="1"/>
                  <p:nvPr/>
                </p:nvSpPr>
                <p:spPr>
                  <a:xfrm>
                    <a:off x="1029648" y="3550485"/>
                    <a:ext cx="1691111" cy="709603"/>
                  </a:xfrm>
                  <a:prstGeom prst="rect">
                    <a:avLst/>
                  </a:prstGeom>
                  <a:noFill/>
                </p:spPr>
                <p:txBody>
                  <a:bodyPr wrap="square" rtlCol="0">
                    <a:spAutoFit/>
                  </a:bodyPr>
                  <a:lstStyle/>
                  <a:p>
                    <a:pPr algn="ctr"/>
                    <a:r>
                      <a:rPr lang="en-CA" sz="900" b="1" dirty="0" smtClean="0">
                        <a:solidFill>
                          <a:schemeClr val="tx1"/>
                        </a:solidFill>
                      </a:rPr>
                      <a:t>Outage Management</a:t>
                    </a:r>
                    <a:endParaRPr lang="en-CA" sz="900" b="1" dirty="0">
                      <a:solidFill>
                        <a:schemeClr val="tx1"/>
                      </a:solidFill>
                    </a:endParaRPr>
                  </a:p>
                </p:txBody>
              </p:sp>
            </p:grpSp>
          </p:grpSp>
        </p:grpSp>
        <p:sp>
          <p:nvSpPr>
            <p:cNvPr id="7" name="TextBox 6"/>
            <p:cNvSpPr txBox="1"/>
            <p:nvPr/>
          </p:nvSpPr>
          <p:spPr>
            <a:xfrm rot="1510539">
              <a:off x="4170267" y="2969316"/>
              <a:ext cx="723619" cy="464222"/>
            </a:xfrm>
            <a:prstGeom prst="rect">
              <a:avLst/>
            </a:prstGeom>
            <a:noFill/>
          </p:spPr>
          <p:txBody>
            <a:bodyPr wrap="none" rtlCol="0">
              <a:spAutoFit/>
            </a:bodyPr>
            <a:lstStyle/>
            <a:p>
              <a:pPr algn="ctr"/>
              <a:r>
                <a:rPr lang="en-CA" sz="900" dirty="0" smtClean="0"/>
                <a:t>Battery</a:t>
              </a:r>
            </a:p>
            <a:p>
              <a:pPr algn="ctr"/>
              <a:r>
                <a:rPr lang="en-CA" sz="900" dirty="0" smtClean="0"/>
                <a:t>EMS</a:t>
              </a:r>
              <a:endParaRPr lang="en-CA" sz="900" dirty="0"/>
            </a:p>
          </p:txBody>
        </p:sp>
      </p:grpSp>
      <p:sp>
        <p:nvSpPr>
          <p:cNvPr id="40" name="TextBox 39"/>
          <p:cNvSpPr txBox="1"/>
          <p:nvPr/>
        </p:nvSpPr>
        <p:spPr>
          <a:xfrm>
            <a:off x="76200" y="6400800"/>
            <a:ext cx="4844014" cy="400110"/>
          </a:xfrm>
          <a:prstGeom prst="rect">
            <a:avLst/>
          </a:prstGeom>
          <a:noFill/>
        </p:spPr>
        <p:txBody>
          <a:bodyPr wrap="square" rtlCol="0">
            <a:spAutoFit/>
          </a:bodyPr>
          <a:lstStyle/>
          <a:p>
            <a:r>
              <a:rPr lang="en-CA" sz="2000" dirty="0" smtClean="0">
                <a:latin typeface="+mj-lt"/>
              </a:rPr>
              <a:t>Image source: </a:t>
            </a:r>
            <a:r>
              <a:rPr lang="en-CA" sz="2000" dirty="0" err="1" smtClean="0">
                <a:latin typeface="+mj-lt"/>
              </a:rPr>
              <a:t>PowerStream</a:t>
            </a:r>
            <a:endParaRPr lang="en-CA" sz="2000" dirty="0">
              <a:latin typeface="+mj-lt"/>
            </a:endParaRPr>
          </a:p>
        </p:txBody>
      </p:sp>
      <p:sp>
        <p:nvSpPr>
          <p:cNvPr id="41" name="TextBox 40"/>
          <p:cNvSpPr txBox="1"/>
          <p:nvPr/>
        </p:nvSpPr>
        <p:spPr>
          <a:xfrm>
            <a:off x="390525" y="875689"/>
            <a:ext cx="3276600" cy="3046988"/>
          </a:xfrm>
          <a:prstGeom prst="rect">
            <a:avLst/>
          </a:prstGeom>
          <a:solidFill>
            <a:schemeClr val="accent1">
              <a:lumMod val="20000"/>
              <a:lumOff val="80000"/>
            </a:schemeClr>
          </a:solidFill>
        </p:spPr>
        <p:txBody>
          <a:bodyPr wrap="square" rtlCol="0">
            <a:spAutoFit/>
          </a:bodyPr>
          <a:lstStyle/>
          <a:p>
            <a:r>
              <a:rPr lang="en-CA" sz="2400" dirty="0" smtClean="0">
                <a:solidFill>
                  <a:schemeClr val="tx1"/>
                </a:solidFill>
                <a:latin typeface="+mj-lt"/>
              </a:rPr>
              <a:t>The IESO is working with local </a:t>
            </a:r>
            <a:r>
              <a:rPr lang="en-CA" sz="2400" dirty="0">
                <a:solidFill>
                  <a:schemeClr val="tx1"/>
                </a:solidFill>
                <a:latin typeface="+mj-lt"/>
              </a:rPr>
              <a:t>d</a:t>
            </a:r>
            <a:r>
              <a:rPr lang="en-CA" sz="2400" dirty="0" smtClean="0">
                <a:solidFill>
                  <a:schemeClr val="tx1"/>
                </a:solidFill>
                <a:latin typeface="+mj-lt"/>
              </a:rPr>
              <a:t>istribution </a:t>
            </a:r>
            <a:r>
              <a:rPr lang="en-CA" sz="2400" dirty="0">
                <a:solidFill>
                  <a:schemeClr val="tx1"/>
                </a:solidFill>
                <a:latin typeface="+mj-lt"/>
              </a:rPr>
              <a:t>c</a:t>
            </a:r>
            <a:r>
              <a:rPr lang="en-CA" sz="2400" dirty="0" smtClean="0">
                <a:solidFill>
                  <a:schemeClr val="tx1"/>
                </a:solidFill>
                <a:latin typeface="+mj-lt"/>
              </a:rPr>
              <a:t>ompanies to investigate new concepts for behind-the-meter technologies such as “virtual </a:t>
            </a:r>
            <a:r>
              <a:rPr lang="en-CA" sz="2400" dirty="0">
                <a:solidFill>
                  <a:schemeClr val="tx1"/>
                </a:solidFill>
                <a:latin typeface="+mj-lt"/>
              </a:rPr>
              <a:t>p</a:t>
            </a:r>
            <a:r>
              <a:rPr lang="en-CA" sz="2400" dirty="0" smtClean="0">
                <a:solidFill>
                  <a:schemeClr val="tx1"/>
                </a:solidFill>
                <a:latin typeface="+mj-lt"/>
              </a:rPr>
              <a:t>ower </a:t>
            </a:r>
            <a:r>
              <a:rPr lang="en-CA" sz="2400" dirty="0">
                <a:solidFill>
                  <a:schemeClr val="tx1"/>
                </a:solidFill>
                <a:latin typeface="+mj-lt"/>
              </a:rPr>
              <a:t>p</a:t>
            </a:r>
            <a:r>
              <a:rPr lang="en-CA" sz="2400" dirty="0" smtClean="0">
                <a:solidFill>
                  <a:schemeClr val="tx1"/>
                </a:solidFill>
                <a:latin typeface="+mj-lt"/>
              </a:rPr>
              <a:t>lants”.</a:t>
            </a:r>
            <a:endParaRPr lang="en-CA" sz="2400" dirty="0">
              <a:solidFill>
                <a:schemeClr val="tx1"/>
              </a:solidFill>
              <a:latin typeface="+mj-lt"/>
            </a:endParaRPr>
          </a:p>
        </p:txBody>
      </p:sp>
      <p:pic>
        <p:nvPicPr>
          <p:cNvPr id="1026" name="Picture 2" descr="https://www.powerstream.ca/images/page-banner-power-hous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805607"/>
            <a:ext cx="4291164" cy="2277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1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458200" cy="685800"/>
          </a:xfrm>
        </p:spPr>
        <p:txBody>
          <a:bodyPr/>
          <a:lstStyle/>
          <a:p>
            <a:r>
              <a:rPr lang="en-US" dirty="0" smtClean="0"/>
              <a:t>Evolving Grid: Digital &amp; Smart</a:t>
            </a:r>
            <a:endParaRPr lang="en-US" dirty="0"/>
          </a:p>
        </p:txBody>
      </p:sp>
      <p:sp>
        <p:nvSpPr>
          <p:cNvPr id="3" name="Content Placeholder 2"/>
          <p:cNvSpPr>
            <a:spLocks noGrp="1"/>
          </p:cNvSpPr>
          <p:nvPr>
            <p:ph idx="1"/>
          </p:nvPr>
        </p:nvSpPr>
        <p:spPr>
          <a:xfrm>
            <a:off x="457200" y="1371600"/>
            <a:ext cx="4267200" cy="4297363"/>
          </a:xfrm>
        </p:spPr>
        <p:txBody>
          <a:bodyPr/>
          <a:lstStyle/>
          <a:p>
            <a:r>
              <a:rPr lang="en-US" sz="2000" dirty="0" smtClean="0"/>
              <a:t>$2 trillion is expected to be invested globally over the next decade to </a:t>
            </a:r>
            <a:r>
              <a:rPr lang="en-US" sz="2000" b="1" dirty="0" smtClean="0">
                <a:solidFill>
                  <a:schemeClr val="tx1">
                    <a:lumMod val="85000"/>
                    <a:lumOff val="15000"/>
                  </a:schemeClr>
                </a:solidFill>
              </a:rPr>
              <a:t>modernize grid infrastructure</a:t>
            </a:r>
          </a:p>
          <a:p>
            <a:endParaRPr lang="en-US" sz="500" b="1" dirty="0" smtClean="0">
              <a:solidFill>
                <a:schemeClr val="tx1">
                  <a:lumMod val="85000"/>
                  <a:lumOff val="15000"/>
                </a:schemeClr>
              </a:solidFill>
            </a:endParaRPr>
          </a:p>
          <a:p>
            <a:r>
              <a:rPr lang="en-US" sz="2000" dirty="0" smtClean="0">
                <a:latin typeface="+mj-lt"/>
              </a:rPr>
              <a:t>The future grid will manage centralized generation in concert with </a:t>
            </a:r>
            <a:r>
              <a:rPr lang="en-US" sz="2000" b="1" dirty="0" smtClean="0">
                <a:solidFill>
                  <a:schemeClr val="tx1">
                    <a:lumMod val="85000"/>
                    <a:lumOff val="15000"/>
                  </a:schemeClr>
                </a:solidFill>
                <a:latin typeface="+mj-lt"/>
              </a:rPr>
              <a:t>hundreds of thousands of distributed energy resources</a:t>
            </a:r>
          </a:p>
          <a:p>
            <a:endParaRPr lang="en-US" sz="500" dirty="0" smtClean="0">
              <a:latin typeface="+mj-lt"/>
            </a:endParaRPr>
          </a:p>
          <a:p>
            <a:endParaRPr lang="en-US" sz="500" dirty="0" smtClean="0">
              <a:latin typeface="+mj-lt"/>
            </a:endParaRPr>
          </a:p>
          <a:p>
            <a:r>
              <a:rPr lang="en-US" sz="2000" b="1" dirty="0" smtClean="0">
                <a:solidFill>
                  <a:schemeClr val="tx1">
                    <a:lumMod val="85000"/>
                    <a:lumOff val="15000"/>
                  </a:schemeClr>
                </a:solidFill>
                <a:latin typeface="+mj-lt"/>
              </a:rPr>
              <a:t>Internet of Things </a:t>
            </a:r>
            <a:r>
              <a:rPr lang="en-US" sz="2000" dirty="0" smtClean="0">
                <a:latin typeface="+mj-lt"/>
              </a:rPr>
              <a:t>(</a:t>
            </a:r>
            <a:r>
              <a:rPr lang="en-US" sz="2000" dirty="0" err="1" smtClean="0">
                <a:latin typeface="+mj-lt"/>
              </a:rPr>
              <a:t>IoT</a:t>
            </a:r>
            <a:r>
              <a:rPr lang="en-US" sz="2000" dirty="0" smtClean="0">
                <a:latin typeface="+mj-lt"/>
              </a:rPr>
              <a:t>): Sensors, automation and data analytics will be added, improving visibility, control and efficiency</a:t>
            </a:r>
          </a:p>
        </p:txBody>
      </p:sp>
      <p:sp>
        <p:nvSpPr>
          <p:cNvPr id="4" name="Slide Number Placeholder 3"/>
          <p:cNvSpPr>
            <a:spLocks noGrp="1"/>
          </p:cNvSpPr>
          <p:nvPr>
            <p:ph type="sldNum" sz="quarter" idx="10"/>
          </p:nvPr>
        </p:nvSpPr>
        <p:spPr/>
        <p:txBody>
          <a:bodyPr/>
          <a:lstStyle/>
          <a:p>
            <a:pPr>
              <a:defRPr/>
            </a:pPr>
            <a:fld id="{7B0E1F32-801A-4BB8-96FF-09901E103669}" type="slidenum">
              <a:rPr lang="en-CA" smtClean="0">
                <a:solidFill>
                  <a:srgbClr val="000000"/>
                </a:solidFill>
              </a:rPr>
              <a:pPr>
                <a:defRPr/>
              </a:pPr>
              <a:t>13</a:t>
            </a:fld>
            <a:endParaRPr lang="en-CA" dirty="0">
              <a:solidFill>
                <a:srgbClr val="000000"/>
              </a:solidFill>
            </a:endParaRPr>
          </a:p>
        </p:txBody>
      </p:sp>
      <p:pic>
        <p:nvPicPr>
          <p:cNvPr id="4097" name="Picture 1"/>
          <p:cNvPicPr>
            <a:picLocks noChangeAspect="1" noChangeArrowheads="1"/>
          </p:cNvPicPr>
          <p:nvPr/>
        </p:nvPicPr>
        <p:blipFill>
          <a:blip r:embed="rId3" cstate="print"/>
          <a:srcRect t="9302"/>
          <a:stretch>
            <a:fillRect/>
          </a:stretch>
        </p:blipFill>
        <p:spPr bwMode="auto">
          <a:xfrm>
            <a:off x="4603707" y="1600200"/>
            <a:ext cx="4387894" cy="3429000"/>
          </a:xfrm>
          <a:prstGeom prst="rect">
            <a:avLst/>
          </a:prstGeom>
          <a:noFill/>
          <a:ln w="9525">
            <a:noFill/>
            <a:miter lim="800000"/>
            <a:headEnd/>
            <a:tailEnd/>
          </a:ln>
        </p:spPr>
      </p:pic>
    </p:spTree>
    <p:extLst>
      <p:ext uri="{BB962C8B-B14F-4D97-AF65-F5344CB8AC3E}">
        <p14:creationId xmlns:p14="http://schemas.microsoft.com/office/powerpoint/2010/main" val="220548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458200" cy="685800"/>
          </a:xfrm>
        </p:spPr>
        <p:txBody>
          <a:bodyPr/>
          <a:lstStyle/>
          <a:p>
            <a:r>
              <a:rPr lang="en-US" dirty="0" smtClean="0"/>
              <a:t>Evolving Customers: the Prosumer</a:t>
            </a:r>
            <a:endParaRPr lang="en-US" dirty="0"/>
          </a:p>
        </p:txBody>
      </p:sp>
      <p:sp>
        <p:nvSpPr>
          <p:cNvPr id="3" name="Content Placeholder 2"/>
          <p:cNvSpPr>
            <a:spLocks noGrp="1"/>
          </p:cNvSpPr>
          <p:nvPr>
            <p:ph idx="1"/>
          </p:nvPr>
        </p:nvSpPr>
        <p:spPr>
          <a:xfrm>
            <a:off x="457200" y="1341437"/>
            <a:ext cx="4953000" cy="4525963"/>
          </a:xfrm>
        </p:spPr>
        <p:txBody>
          <a:bodyPr/>
          <a:lstStyle/>
          <a:p>
            <a:r>
              <a:rPr lang="en-US" sz="2000" dirty="0" smtClean="0">
                <a:latin typeface="+mj-lt"/>
              </a:rPr>
              <a:t>21</a:t>
            </a:r>
            <a:r>
              <a:rPr lang="en-US" sz="2000" baseline="30000" dirty="0" smtClean="0">
                <a:latin typeface="+mj-lt"/>
              </a:rPr>
              <a:t>st</a:t>
            </a:r>
            <a:r>
              <a:rPr lang="en-US" sz="2000" dirty="0" smtClean="0">
                <a:latin typeface="+mj-lt"/>
              </a:rPr>
              <a:t> century customers expect more from utilities, including </a:t>
            </a:r>
            <a:r>
              <a:rPr lang="en-US" sz="2000" b="1" dirty="0" smtClean="0">
                <a:latin typeface="+mj-lt"/>
              </a:rPr>
              <a:t>clean, reliable, affordable</a:t>
            </a:r>
            <a:r>
              <a:rPr lang="en-US" sz="2000" dirty="0" smtClean="0">
                <a:latin typeface="+mj-lt"/>
              </a:rPr>
              <a:t> electricity and services </a:t>
            </a:r>
            <a:r>
              <a:rPr lang="en-US" sz="2000" b="1" dirty="0" smtClean="0">
                <a:latin typeface="+mj-lt"/>
              </a:rPr>
              <a:t>tailored</a:t>
            </a:r>
            <a:r>
              <a:rPr lang="en-US" sz="2000" dirty="0" smtClean="0">
                <a:latin typeface="+mj-lt"/>
              </a:rPr>
              <a:t> to individual needs</a:t>
            </a:r>
          </a:p>
          <a:p>
            <a:endParaRPr lang="en-US" sz="1200" dirty="0">
              <a:latin typeface="+mj-lt"/>
            </a:endParaRPr>
          </a:p>
          <a:p>
            <a:r>
              <a:rPr lang="en-US" sz="2000" dirty="0" smtClean="0">
                <a:latin typeface="+mj-lt"/>
              </a:rPr>
              <a:t>Customers are increasingly shifting from passive consumers to </a:t>
            </a:r>
            <a:r>
              <a:rPr lang="en-US" sz="2000" b="1" dirty="0" smtClean="0">
                <a:latin typeface="+mj-lt"/>
              </a:rPr>
              <a:t>proactive, producing consumers</a:t>
            </a:r>
            <a:r>
              <a:rPr lang="en-US" sz="2000" dirty="0" smtClean="0">
                <a:latin typeface="+mj-lt"/>
              </a:rPr>
              <a:t> or “prosumers”</a:t>
            </a:r>
          </a:p>
          <a:p>
            <a:pPr lvl="1"/>
            <a:r>
              <a:rPr lang="en-US" sz="1800" dirty="0" smtClean="0">
                <a:solidFill>
                  <a:schemeClr val="tx1">
                    <a:lumMod val="75000"/>
                    <a:lumOff val="25000"/>
                  </a:schemeClr>
                </a:solidFill>
                <a:latin typeface="+mj-lt"/>
              </a:rPr>
              <a:t>Monitoring/managing consumption</a:t>
            </a:r>
          </a:p>
          <a:p>
            <a:pPr lvl="1"/>
            <a:r>
              <a:rPr lang="en-US" sz="1800" dirty="0" smtClean="0">
                <a:solidFill>
                  <a:schemeClr val="tx1">
                    <a:lumMod val="75000"/>
                    <a:lumOff val="25000"/>
                  </a:schemeClr>
                </a:solidFill>
                <a:latin typeface="+mj-lt"/>
              </a:rPr>
              <a:t>Multi-platform, real-time connection to utility</a:t>
            </a:r>
          </a:p>
          <a:p>
            <a:pPr lvl="1"/>
            <a:r>
              <a:rPr lang="en-US" sz="1800" dirty="0" smtClean="0">
                <a:solidFill>
                  <a:schemeClr val="tx1">
                    <a:lumMod val="75000"/>
                    <a:lumOff val="25000"/>
                  </a:schemeClr>
                </a:solidFill>
                <a:latin typeface="+mj-lt"/>
              </a:rPr>
              <a:t>Connecting solar, batteries, electric vehicles in homes</a:t>
            </a:r>
            <a:endParaRPr lang="en-US" sz="1600" dirty="0" smtClean="0">
              <a:latin typeface="+mj-lt"/>
            </a:endParaRPr>
          </a:p>
          <a:p>
            <a:endParaRPr lang="en-US" sz="2000" dirty="0">
              <a:latin typeface="+mj-lt"/>
            </a:endParaRPr>
          </a:p>
        </p:txBody>
      </p:sp>
      <p:sp>
        <p:nvSpPr>
          <p:cNvPr id="4" name="Slide Number Placeholder 3"/>
          <p:cNvSpPr>
            <a:spLocks noGrp="1"/>
          </p:cNvSpPr>
          <p:nvPr>
            <p:ph type="sldNum" sz="quarter" idx="10"/>
          </p:nvPr>
        </p:nvSpPr>
        <p:spPr/>
        <p:txBody>
          <a:bodyPr/>
          <a:lstStyle/>
          <a:p>
            <a:pPr>
              <a:defRPr/>
            </a:pPr>
            <a:fld id="{7B0E1F32-801A-4BB8-96FF-09901E103669}" type="slidenum">
              <a:rPr lang="en-CA" smtClean="0">
                <a:solidFill>
                  <a:srgbClr val="000000"/>
                </a:solidFill>
              </a:rPr>
              <a:pPr>
                <a:defRPr/>
              </a:pPr>
              <a:t>14</a:t>
            </a:fld>
            <a:endParaRPr lang="en-CA" dirty="0">
              <a:solidFill>
                <a:srgbClr val="000000"/>
              </a:solidFill>
            </a:endParaRPr>
          </a:p>
        </p:txBody>
      </p:sp>
      <p:pic>
        <p:nvPicPr>
          <p:cNvPr id="5122" name="Picture 2" descr="https://www.teslamotors.com/sites/default/files/images/presskit/powerwall_front_angle.jpg"/>
          <p:cNvPicPr>
            <a:picLocks noChangeAspect="1" noChangeArrowheads="1"/>
          </p:cNvPicPr>
          <p:nvPr/>
        </p:nvPicPr>
        <p:blipFill>
          <a:blip r:embed="rId3" cstate="print"/>
          <a:srcRect l="10345" t="8262" r="15821" b="7356"/>
          <a:stretch>
            <a:fillRect/>
          </a:stretch>
        </p:blipFill>
        <p:spPr bwMode="auto">
          <a:xfrm>
            <a:off x="5486400" y="2133600"/>
            <a:ext cx="2133600" cy="2438400"/>
          </a:xfrm>
          <a:prstGeom prst="rect">
            <a:avLst/>
          </a:prstGeom>
          <a:noFill/>
        </p:spPr>
      </p:pic>
      <p:pic>
        <p:nvPicPr>
          <p:cNvPr id="5124" name="Picture 4" descr="https://store.nest.com/assets/images/store/products/thermostat/d3/gallery/f/slide1-534b9f7617abd89c6bd8920ddc8804a7.png"/>
          <p:cNvPicPr>
            <a:picLocks noChangeAspect="1" noChangeArrowheads="1"/>
          </p:cNvPicPr>
          <p:nvPr/>
        </p:nvPicPr>
        <p:blipFill>
          <a:blip r:embed="rId4" cstate="print"/>
          <a:srcRect/>
          <a:stretch>
            <a:fillRect/>
          </a:stretch>
        </p:blipFill>
        <p:spPr bwMode="auto">
          <a:xfrm>
            <a:off x="7235598" y="1371600"/>
            <a:ext cx="1908402" cy="1676400"/>
          </a:xfrm>
          <a:prstGeom prst="rect">
            <a:avLst/>
          </a:prstGeom>
          <a:noFill/>
        </p:spPr>
      </p:pic>
      <p:pic>
        <p:nvPicPr>
          <p:cNvPr id="5127" name="Picture 7"/>
          <p:cNvPicPr>
            <a:picLocks noChangeAspect="1" noChangeArrowheads="1"/>
          </p:cNvPicPr>
          <p:nvPr/>
        </p:nvPicPr>
        <p:blipFill>
          <a:blip r:embed="rId5" cstate="print"/>
          <a:srcRect/>
          <a:stretch>
            <a:fillRect/>
          </a:stretch>
        </p:blipFill>
        <p:spPr bwMode="auto">
          <a:xfrm>
            <a:off x="7696201" y="3186113"/>
            <a:ext cx="836290" cy="1843087"/>
          </a:xfrm>
          <a:prstGeom prst="rect">
            <a:avLst/>
          </a:prstGeom>
          <a:noFill/>
          <a:ln w="9525">
            <a:noFill/>
            <a:miter lim="800000"/>
            <a:headEnd/>
            <a:tailEnd/>
          </a:ln>
        </p:spPr>
      </p:pic>
    </p:spTree>
    <p:extLst>
      <p:ext uri="{BB962C8B-B14F-4D97-AF65-F5344CB8AC3E}">
        <p14:creationId xmlns:p14="http://schemas.microsoft.com/office/powerpoint/2010/main" val="357608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534400" cy="838200"/>
          </a:xfrm>
        </p:spPr>
        <p:txBody>
          <a:bodyPr/>
          <a:lstStyle/>
          <a:p>
            <a:r>
              <a:rPr lang="en-US" dirty="0" smtClean="0"/>
              <a:t>Evolving Market: Toward </a:t>
            </a:r>
            <a:r>
              <a:rPr lang="en-US" dirty="0" err="1" smtClean="0"/>
              <a:t>Transactive</a:t>
            </a:r>
            <a:r>
              <a:rPr lang="en-US" dirty="0" smtClean="0"/>
              <a:t> Energy?</a:t>
            </a:r>
            <a:endParaRPr lang="en-CA" dirty="0"/>
          </a:p>
        </p:txBody>
      </p:sp>
      <p:sp>
        <p:nvSpPr>
          <p:cNvPr id="4" name="Slide Number Placeholder 3"/>
          <p:cNvSpPr>
            <a:spLocks noGrp="1"/>
          </p:cNvSpPr>
          <p:nvPr>
            <p:ph type="sldNum" sz="quarter" idx="10"/>
          </p:nvPr>
        </p:nvSpPr>
        <p:spPr>
          <a:xfrm>
            <a:off x="7010400" y="6381750"/>
            <a:ext cx="2133600" cy="476250"/>
          </a:xfrm>
        </p:spPr>
        <p:txBody>
          <a:bodyPr/>
          <a:lstStyle/>
          <a:p>
            <a:pPr>
              <a:defRPr/>
            </a:pPr>
            <a:fld id="{5C104D56-3B76-4AAA-BE09-6710AE610AA6}" type="slidenum">
              <a:rPr lang="en-CA" smtClean="0">
                <a:solidFill>
                  <a:srgbClr val="000000"/>
                </a:solidFill>
              </a:rPr>
              <a:pPr>
                <a:defRPr/>
              </a:pPr>
              <a:t>15</a:t>
            </a:fld>
            <a:endParaRPr lang="en-CA" dirty="0">
              <a:solidFill>
                <a:srgbClr val="000000"/>
              </a:solidFill>
            </a:endParaRPr>
          </a:p>
        </p:txBody>
      </p:sp>
      <p:sp>
        <p:nvSpPr>
          <p:cNvPr id="6" name="Content Placeholder 2"/>
          <p:cNvSpPr txBox="1">
            <a:spLocks/>
          </p:cNvSpPr>
          <p:nvPr/>
        </p:nvSpPr>
        <p:spPr bwMode="auto">
          <a:xfrm>
            <a:off x="228600" y="1371600"/>
            <a:ext cx="41910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r>
              <a:rPr lang="en-CA" sz="2000" dirty="0" smtClean="0"/>
              <a:t>One emerging concept </a:t>
            </a:r>
            <a:r>
              <a:rPr lang="en-CA" sz="2000" dirty="0"/>
              <a:t>for a distributed smart grid: </a:t>
            </a:r>
            <a:r>
              <a:rPr lang="en-CA" sz="2000" dirty="0" smtClean="0"/>
              <a:t>“</a:t>
            </a:r>
            <a:r>
              <a:rPr lang="en-CA" sz="2000" dirty="0" err="1" smtClean="0"/>
              <a:t>transactive</a:t>
            </a:r>
            <a:r>
              <a:rPr lang="en-CA" sz="2000" dirty="0" smtClean="0"/>
              <a:t> energy”</a:t>
            </a:r>
          </a:p>
          <a:p>
            <a:endParaRPr lang="en-CA" sz="1050" kern="0" dirty="0" smtClean="0"/>
          </a:p>
          <a:p>
            <a:r>
              <a:rPr lang="en-CA" sz="2000" kern="0" dirty="0" smtClean="0"/>
              <a:t>Automated response, based on price, cost, other factors</a:t>
            </a:r>
          </a:p>
          <a:p>
            <a:endParaRPr lang="en-CA" sz="1000" kern="0" dirty="0" smtClean="0"/>
          </a:p>
          <a:p>
            <a:r>
              <a:rPr lang="en-CA" sz="2000" kern="0" dirty="0" smtClean="0"/>
              <a:t>Level of response is voluntary and set by the asset owner  </a:t>
            </a:r>
          </a:p>
          <a:p>
            <a:endParaRPr lang="en-CA" sz="1000" kern="0" dirty="0" smtClean="0"/>
          </a:p>
          <a:p>
            <a:r>
              <a:rPr lang="en-CA" sz="2000" kern="0" dirty="0" smtClean="0"/>
              <a:t>Challenge</a:t>
            </a:r>
            <a:r>
              <a:rPr lang="en-CA" sz="2000" kern="0" dirty="0"/>
              <a:t>: how to create a system that properly values price, reliability, and individual preferences</a:t>
            </a:r>
            <a:endParaRPr lang="en-CA" sz="2000" kern="0" dirty="0" smtClean="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1447800"/>
            <a:ext cx="4121999" cy="3991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43600" y="1371600"/>
            <a:ext cx="2766060" cy="261610"/>
          </a:xfrm>
          <a:prstGeom prst="rect">
            <a:avLst/>
          </a:prstGeom>
          <a:noFill/>
        </p:spPr>
        <p:txBody>
          <a:bodyPr wrap="square" rtlCol="0">
            <a:spAutoFit/>
          </a:bodyPr>
          <a:lstStyle/>
          <a:p>
            <a:pPr algn="r"/>
            <a:r>
              <a:rPr lang="en-CA" sz="1050" dirty="0" smtClean="0"/>
              <a:t>Image source: </a:t>
            </a:r>
            <a:r>
              <a:rPr lang="en-CA" sz="1050" dirty="0" err="1" smtClean="0"/>
              <a:t>Gridwise</a:t>
            </a:r>
            <a:r>
              <a:rPr lang="en-CA" sz="1050" dirty="0" smtClean="0"/>
              <a:t> Alliance</a:t>
            </a:r>
            <a:endParaRPr lang="en-CA" sz="1050" dirty="0"/>
          </a:p>
        </p:txBody>
      </p:sp>
    </p:spTree>
    <p:extLst>
      <p:ext uri="{BB962C8B-B14F-4D97-AF65-F5344CB8AC3E}">
        <p14:creationId xmlns:p14="http://schemas.microsoft.com/office/powerpoint/2010/main" val="250059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IESO Energy Storage Initiatives</a:t>
            </a:r>
            <a:endParaRPr lang="en-CA" dirty="0"/>
          </a:p>
        </p:txBody>
      </p:sp>
      <p:sp>
        <p:nvSpPr>
          <p:cNvPr id="3" name="Content Placeholder 2"/>
          <p:cNvSpPr>
            <a:spLocks noGrp="1"/>
          </p:cNvSpPr>
          <p:nvPr>
            <p:ph idx="1"/>
          </p:nvPr>
        </p:nvSpPr>
        <p:spPr>
          <a:xfrm>
            <a:off x="457200" y="1524000"/>
            <a:ext cx="5329720" cy="4876800"/>
          </a:xfrm>
        </p:spPr>
        <p:txBody>
          <a:bodyPr/>
          <a:lstStyle/>
          <a:p>
            <a:pPr lvl="0">
              <a:lnSpc>
                <a:spcPct val="114000"/>
              </a:lnSpc>
            </a:pPr>
            <a:r>
              <a:rPr lang="en-CA" sz="1800" dirty="0" smtClean="0">
                <a:latin typeface="Palatino Linotype" panose="02040502050505030304" pitchFamily="18" charset="0"/>
              </a:rPr>
              <a:t>IESO’s ‘Alternative Technologies for Regulation’ (ATR) procurement (2012)</a:t>
            </a:r>
          </a:p>
          <a:p>
            <a:pPr marL="685800" lvl="1" indent="-228600">
              <a:lnSpc>
                <a:spcPct val="114000"/>
              </a:lnSpc>
            </a:pPr>
            <a:r>
              <a:rPr lang="en-CA" sz="1400" dirty="0" smtClean="0">
                <a:latin typeface="Palatino Linotype" panose="02040502050505030304" pitchFamily="18" charset="0"/>
              </a:rPr>
              <a:t>2 MW flywheel – operated </a:t>
            </a:r>
            <a:r>
              <a:rPr lang="en-CA" sz="1400" dirty="0">
                <a:latin typeface="Palatino Linotype" panose="02040502050505030304" pitchFamily="18" charset="0"/>
              </a:rPr>
              <a:t>by </a:t>
            </a:r>
            <a:r>
              <a:rPr lang="en-CA" sz="1400" dirty="0" err="1" smtClean="0">
                <a:latin typeface="Palatino Linotype" panose="02040502050505030304" pitchFamily="18" charset="0"/>
              </a:rPr>
              <a:t>NRStor</a:t>
            </a:r>
            <a:endParaRPr lang="en-CA" sz="1400" dirty="0" smtClean="0">
              <a:latin typeface="Palatino Linotype" panose="02040502050505030304" pitchFamily="18" charset="0"/>
            </a:endParaRPr>
          </a:p>
          <a:p>
            <a:pPr marL="685800" lvl="1" indent="-228600">
              <a:lnSpc>
                <a:spcPct val="114000"/>
              </a:lnSpc>
            </a:pPr>
            <a:r>
              <a:rPr lang="en-CA" sz="1400" dirty="0" smtClean="0">
                <a:latin typeface="Palatino Linotype" panose="02040502050505030304" pitchFamily="18" charset="0"/>
              </a:rPr>
              <a:t>4 MW battery – operated by </a:t>
            </a:r>
            <a:r>
              <a:rPr lang="en-CA" sz="1400" dirty="0">
                <a:latin typeface="Palatino Linotype" panose="02040502050505030304" pitchFamily="18" charset="0"/>
              </a:rPr>
              <a:t>Renewable Energy Systems Canada (RES</a:t>
            </a:r>
            <a:r>
              <a:rPr lang="en-CA" sz="1400" dirty="0" smtClean="0">
                <a:latin typeface="Palatino Linotype" panose="02040502050505030304" pitchFamily="18" charset="0"/>
              </a:rPr>
              <a:t>)</a:t>
            </a:r>
          </a:p>
          <a:p>
            <a:pPr>
              <a:lnSpc>
                <a:spcPct val="114000"/>
              </a:lnSpc>
            </a:pPr>
            <a:r>
              <a:rPr lang="en-CA" sz="1800" dirty="0" smtClean="0">
                <a:latin typeface="Palatino Linotype" panose="02040502050505030304" pitchFamily="18" charset="0"/>
              </a:rPr>
              <a:t>IESO’s Storage Phase 1 procurement (2014)</a:t>
            </a:r>
          </a:p>
          <a:p>
            <a:pPr lvl="1">
              <a:lnSpc>
                <a:spcPct val="114000"/>
              </a:lnSpc>
            </a:pPr>
            <a:r>
              <a:rPr lang="en-CA" sz="1400" dirty="0" smtClean="0">
                <a:latin typeface="Palatino Linotype" panose="02040502050505030304" pitchFamily="18" charset="0"/>
              </a:rPr>
              <a:t>12 projects totalling ~34MW providing voltage control or frequency regulation services</a:t>
            </a:r>
          </a:p>
          <a:p>
            <a:pPr lvl="1">
              <a:lnSpc>
                <a:spcPct val="114000"/>
              </a:lnSpc>
            </a:pPr>
            <a:r>
              <a:rPr lang="en-CA" sz="1400" dirty="0">
                <a:latin typeface="Palatino Linotype" panose="02040502050505030304" pitchFamily="18" charset="0"/>
              </a:rPr>
              <a:t>t</a:t>
            </a:r>
            <a:r>
              <a:rPr lang="en-CA" sz="1400" dirty="0" smtClean="0">
                <a:latin typeface="Palatino Linotype" panose="02040502050505030304" pitchFamily="18" charset="0"/>
              </a:rPr>
              <a:t>echnologies: batteries, flywheel, thermal energy, power-to-gas</a:t>
            </a:r>
          </a:p>
          <a:p>
            <a:pPr>
              <a:lnSpc>
                <a:spcPct val="114000"/>
              </a:lnSpc>
            </a:pPr>
            <a:r>
              <a:rPr lang="en-CA" sz="1800" dirty="0" smtClean="0">
                <a:latin typeface="Palatino Linotype" panose="02040502050505030304" pitchFamily="18" charset="0"/>
              </a:rPr>
              <a:t>IESO’s Storage Phase 2 procurement (2015)</a:t>
            </a:r>
          </a:p>
          <a:p>
            <a:pPr lvl="1">
              <a:lnSpc>
                <a:spcPct val="114000"/>
              </a:lnSpc>
            </a:pPr>
            <a:r>
              <a:rPr lang="en-CA" sz="1400" dirty="0" smtClean="0">
                <a:latin typeface="Palatino Linotype" panose="02040502050505030304" pitchFamily="18" charset="0"/>
              </a:rPr>
              <a:t>9 projects totalling ~16 MW providing capacity</a:t>
            </a:r>
          </a:p>
          <a:p>
            <a:pPr lvl="1">
              <a:lnSpc>
                <a:spcPct val="114000"/>
              </a:lnSpc>
            </a:pPr>
            <a:r>
              <a:rPr lang="en-CA" sz="1400" dirty="0">
                <a:latin typeface="Palatino Linotype" panose="02040502050505030304" pitchFamily="18" charset="0"/>
              </a:rPr>
              <a:t>t</a:t>
            </a:r>
            <a:r>
              <a:rPr lang="en-CA" sz="1400" dirty="0" smtClean="0">
                <a:latin typeface="Palatino Linotype" panose="02040502050505030304" pitchFamily="18" charset="0"/>
              </a:rPr>
              <a:t>echnologies: batteries, compressed air</a:t>
            </a:r>
          </a:p>
          <a:p>
            <a:pPr marL="0" indent="0">
              <a:buNone/>
            </a:pPr>
            <a:endParaRPr lang="en-CA" sz="1600" dirty="0"/>
          </a:p>
        </p:txBody>
      </p:sp>
      <p:sp>
        <p:nvSpPr>
          <p:cNvPr id="4" name="Slide Number Placeholder 3"/>
          <p:cNvSpPr>
            <a:spLocks noGrp="1"/>
          </p:cNvSpPr>
          <p:nvPr>
            <p:ph type="sldNum" sz="quarter" idx="10"/>
          </p:nvPr>
        </p:nvSpPr>
        <p:spPr/>
        <p:txBody>
          <a:bodyPr/>
          <a:lstStyle/>
          <a:p>
            <a:fld id="{517C0228-87A3-4389-9BA1-FE6E37F994E0}" type="slidenum">
              <a:rPr lang="en-CA" smtClean="0"/>
              <a:pPr/>
              <a:t>16</a:t>
            </a:fld>
            <a:endParaRPr lang="en-CA"/>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6920" y="1524000"/>
            <a:ext cx="3280880" cy="4190999"/>
          </a:xfrm>
          <a:prstGeom prst="rect">
            <a:avLst/>
          </a:prstGeom>
        </p:spPr>
      </p:pic>
    </p:spTree>
    <p:extLst>
      <p:ext uri="{BB962C8B-B14F-4D97-AF65-F5344CB8AC3E}">
        <p14:creationId xmlns:p14="http://schemas.microsoft.com/office/powerpoint/2010/main" val="317370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458200" cy="685800"/>
          </a:xfrm>
        </p:spPr>
        <p:txBody>
          <a:bodyPr anchor="ctr"/>
          <a:lstStyle/>
          <a:p>
            <a:pPr algn="ctr"/>
            <a:r>
              <a:rPr lang="en-CA" dirty="0" smtClean="0"/>
              <a:t>Where is the Sector Headed?</a:t>
            </a:r>
            <a:endParaRPr lang="en-CA" dirty="0"/>
          </a:p>
        </p:txBody>
      </p:sp>
    </p:spTree>
    <p:extLst>
      <p:ext uri="{BB962C8B-B14F-4D97-AF65-F5344CB8AC3E}">
        <p14:creationId xmlns:p14="http://schemas.microsoft.com/office/powerpoint/2010/main" val="564753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837363424"/>
              </p:ext>
            </p:extLst>
          </p:nvPr>
        </p:nvGraphicFramePr>
        <p:xfrm>
          <a:off x="457200" y="10668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p:cNvSpPr>
            <a:spLocks noGrp="1"/>
          </p:cNvSpPr>
          <p:nvPr>
            <p:ph type="body" sz="quarter" idx="11"/>
          </p:nvPr>
        </p:nvSpPr>
        <p:spPr/>
        <p:txBody>
          <a:bodyPr/>
          <a:lstStyle/>
          <a:p>
            <a:r>
              <a:rPr lang="en-CA" dirty="0" smtClean="0"/>
              <a:t>Market Renewal: Why?</a:t>
            </a:r>
            <a:endParaRPr lang="en-CA" dirty="0"/>
          </a:p>
        </p:txBody>
      </p:sp>
      <p:sp>
        <p:nvSpPr>
          <p:cNvPr id="4" name="Slide Number Placeholder 3"/>
          <p:cNvSpPr>
            <a:spLocks noGrp="1"/>
          </p:cNvSpPr>
          <p:nvPr>
            <p:ph type="sldNum" sz="quarter" idx="12"/>
          </p:nvPr>
        </p:nvSpPr>
        <p:spPr/>
        <p:txBody>
          <a:bodyPr/>
          <a:lstStyle/>
          <a:p>
            <a:pPr>
              <a:defRPr/>
            </a:pPr>
            <a:fld id="{DA7A1C77-1E87-43F1-8757-86483A9E80E3}" type="slidenum">
              <a:rPr lang="en-CA" altLang="en-US" smtClean="0"/>
              <a:pPr>
                <a:defRPr/>
              </a:pPr>
              <a:t>18</a:t>
            </a:fld>
            <a:endParaRPr lang="en-CA" altLang="en-US"/>
          </a:p>
        </p:txBody>
      </p:sp>
    </p:spTree>
    <p:extLst>
      <p:ext uri="{BB962C8B-B14F-4D97-AF65-F5344CB8AC3E}">
        <p14:creationId xmlns:p14="http://schemas.microsoft.com/office/powerpoint/2010/main" val="112429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CF34A7FF-A0DD-40AC-A9B2-6E19232CE5E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D9879BFE-F0C2-492C-94E4-B0BC918A60E8}"/>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A9CD953F-A656-42D6-A8CD-8FBC7F5DB30F}"/>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0706652D-73D1-4F9B-963E-4AF0AF0217F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A0F933C3-16D4-4A71-818B-1586DC51ABBE}"/>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2869B8A4-21D6-4231-979C-32601474CBF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6461411" y="1828800"/>
            <a:ext cx="2453989" cy="3670757"/>
          </a:xfrm>
          <a:prstGeom prst="rect">
            <a:avLst/>
          </a:prstGeom>
          <a:solidFill>
            <a:srgbClr val="F2F2F2">
              <a:alpha val="80000"/>
            </a:srgb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800" b="0" i="0" u="none" strike="noStrike" cap="none" normalizeH="0" baseline="0" smtClean="0">
              <a:ln>
                <a:noFill/>
              </a:ln>
              <a:solidFill>
                <a:schemeClr val="bg1"/>
              </a:solidFill>
              <a:effectLst/>
              <a:latin typeface="Arial" charset="0"/>
            </a:endParaRPr>
          </a:p>
        </p:txBody>
      </p:sp>
      <p:sp>
        <p:nvSpPr>
          <p:cNvPr id="9" name="Rectangle 8"/>
          <p:cNvSpPr/>
          <p:nvPr/>
        </p:nvSpPr>
        <p:spPr bwMode="auto">
          <a:xfrm>
            <a:off x="213011" y="1815643"/>
            <a:ext cx="2453989" cy="3670757"/>
          </a:xfrm>
          <a:prstGeom prst="rect">
            <a:avLst/>
          </a:prstGeom>
          <a:solidFill>
            <a:srgbClr val="F2F2F2">
              <a:alpha val="80000"/>
            </a:srgb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800" b="0" i="0" u="none" strike="noStrike" cap="none" normalizeH="0" baseline="0" smtClean="0">
              <a:ln>
                <a:noFill/>
              </a:ln>
              <a:solidFill>
                <a:schemeClr val="bg1"/>
              </a:solidFill>
              <a:effectLst/>
              <a:latin typeface="Arial" charset="0"/>
            </a:endParaRPr>
          </a:p>
        </p:txBody>
      </p:sp>
      <p:sp>
        <p:nvSpPr>
          <p:cNvPr id="3" name="Title 2"/>
          <p:cNvSpPr>
            <a:spLocks noGrp="1"/>
          </p:cNvSpPr>
          <p:nvPr>
            <p:ph type="title"/>
          </p:nvPr>
        </p:nvSpPr>
        <p:spPr>
          <a:xfrm>
            <a:off x="457200" y="533400"/>
            <a:ext cx="8458200" cy="685800"/>
          </a:xfrm>
        </p:spPr>
        <p:txBody>
          <a:bodyPr/>
          <a:lstStyle/>
          <a:p>
            <a:r>
              <a:rPr lang="en-CA" dirty="0" smtClean="0"/>
              <a:t>Market Renewal Overview</a:t>
            </a:r>
            <a:endParaRPr lang="en-CA" dirty="0"/>
          </a:p>
        </p:txBody>
      </p:sp>
      <p:sp>
        <p:nvSpPr>
          <p:cNvPr id="2" name="Oval 1"/>
          <p:cNvSpPr/>
          <p:nvPr/>
        </p:nvSpPr>
        <p:spPr bwMode="auto">
          <a:xfrm>
            <a:off x="2743200" y="2567940"/>
            <a:ext cx="1645920" cy="1645920"/>
          </a:xfrm>
          <a:prstGeom prst="ellipse">
            <a:avLst/>
          </a:prstGeom>
          <a:solidFill>
            <a:schemeClr val="accent6">
              <a:lumMod val="75000"/>
            </a:schemeClr>
          </a:solidFill>
          <a:ln w="9525" cap="flat" cmpd="sng" algn="ctr">
            <a:solidFill>
              <a:schemeClr val="tx1">
                <a:lumMod val="75000"/>
                <a:lumOff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CA" sz="1400" i="0" u="none" strike="noStrike" cap="none" normalizeH="0" baseline="0" dirty="0" smtClean="0">
                <a:ln>
                  <a:noFill/>
                </a:ln>
                <a:effectLst/>
                <a:latin typeface="+mj-lt"/>
              </a:rPr>
              <a:t>Significantly Improve Efficiency</a:t>
            </a:r>
          </a:p>
        </p:txBody>
      </p:sp>
      <p:sp>
        <p:nvSpPr>
          <p:cNvPr id="7" name="Oval 6"/>
          <p:cNvSpPr/>
          <p:nvPr/>
        </p:nvSpPr>
        <p:spPr bwMode="auto">
          <a:xfrm>
            <a:off x="4724400" y="2583180"/>
            <a:ext cx="1645920" cy="1645920"/>
          </a:xfrm>
          <a:prstGeom prst="ellipse">
            <a:avLst/>
          </a:prstGeom>
          <a:solidFill>
            <a:schemeClr val="accent6">
              <a:lumMod val="75000"/>
            </a:schemeClr>
          </a:solidFill>
          <a:ln w="9525" cap="flat" cmpd="sng" algn="ctr">
            <a:solidFill>
              <a:schemeClr val="tx1">
                <a:lumMod val="75000"/>
                <a:lumOff val="25000"/>
              </a:schemeClr>
            </a:solid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algn="ctr"/>
            <a:r>
              <a:rPr lang="en-CA" sz="1400" dirty="0">
                <a:latin typeface="+mj-lt"/>
              </a:rPr>
              <a:t>Prepare for Future Change</a:t>
            </a:r>
          </a:p>
        </p:txBody>
      </p:sp>
      <p:sp>
        <p:nvSpPr>
          <p:cNvPr id="8" name="TextBox 7"/>
          <p:cNvSpPr txBox="1"/>
          <p:nvPr/>
        </p:nvSpPr>
        <p:spPr>
          <a:xfrm>
            <a:off x="4343400" y="3048001"/>
            <a:ext cx="381000" cy="707886"/>
          </a:xfrm>
          <a:prstGeom prst="rect">
            <a:avLst/>
          </a:prstGeom>
          <a:noFill/>
        </p:spPr>
        <p:txBody>
          <a:bodyPr wrap="square" rtlCol="0">
            <a:spAutoFit/>
          </a:bodyPr>
          <a:lstStyle/>
          <a:p>
            <a:r>
              <a:rPr lang="en-CA" sz="4000" dirty="0" smtClean="0">
                <a:solidFill>
                  <a:schemeClr val="accent6">
                    <a:lumMod val="50000"/>
                  </a:schemeClr>
                </a:solidFill>
                <a:latin typeface="+mj-lt"/>
              </a:rPr>
              <a:t>+</a:t>
            </a:r>
            <a:endParaRPr lang="en-CA" sz="4000" dirty="0">
              <a:solidFill>
                <a:schemeClr val="accent6">
                  <a:lumMod val="50000"/>
                </a:schemeClr>
              </a:solidFill>
              <a:latin typeface="+mj-lt"/>
            </a:endParaRPr>
          </a:p>
        </p:txBody>
      </p:sp>
      <p:sp>
        <p:nvSpPr>
          <p:cNvPr id="15" name="TextBox 14"/>
          <p:cNvSpPr txBox="1"/>
          <p:nvPr/>
        </p:nvSpPr>
        <p:spPr>
          <a:xfrm rot="600000">
            <a:off x="525556" y="2392944"/>
            <a:ext cx="2133600" cy="276999"/>
          </a:xfrm>
          <a:prstGeom prst="rect">
            <a:avLst/>
          </a:prstGeom>
          <a:noFill/>
        </p:spPr>
        <p:txBody>
          <a:bodyPr wrap="square" rtlCol="0">
            <a:spAutoFit/>
          </a:bodyPr>
          <a:lstStyle/>
          <a:p>
            <a:pPr algn="r"/>
            <a:r>
              <a:rPr lang="en-CA" sz="1200" dirty="0" smtClean="0">
                <a:solidFill>
                  <a:schemeClr val="accent2">
                    <a:lumMod val="75000"/>
                  </a:schemeClr>
                </a:solidFill>
                <a:latin typeface="+mj-lt"/>
              </a:rPr>
              <a:t>Single Schedule System</a:t>
            </a:r>
            <a:endParaRPr lang="en-CA" sz="1200" dirty="0">
              <a:solidFill>
                <a:schemeClr val="accent2">
                  <a:lumMod val="75000"/>
                </a:schemeClr>
              </a:solidFill>
              <a:latin typeface="+mj-lt"/>
            </a:endParaRPr>
          </a:p>
        </p:txBody>
      </p:sp>
      <p:sp>
        <p:nvSpPr>
          <p:cNvPr id="19" name="TextBox 18"/>
          <p:cNvSpPr txBox="1"/>
          <p:nvPr/>
        </p:nvSpPr>
        <p:spPr>
          <a:xfrm rot="300000">
            <a:off x="449356" y="2831480"/>
            <a:ext cx="2133600" cy="276999"/>
          </a:xfrm>
          <a:prstGeom prst="rect">
            <a:avLst/>
          </a:prstGeom>
          <a:noFill/>
        </p:spPr>
        <p:txBody>
          <a:bodyPr wrap="square" rtlCol="0">
            <a:spAutoFit/>
          </a:bodyPr>
          <a:lstStyle/>
          <a:p>
            <a:pPr algn="r"/>
            <a:r>
              <a:rPr lang="en-CA" sz="1200" dirty="0" smtClean="0">
                <a:solidFill>
                  <a:schemeClr val="bg2">
                    <a:lumMod val="50000"/>
                  </a:schemeClr>
                </a:solidFill>
                <a:latin typeface="+mj-lt"/>
              </a:rPr>
              <a:t>Day-Ahead Market</a:t>
            </a:r>
            <a:endParaRPr lang="en-CA" sz="1200" dirty="0">
              <a:solidFill>
                <a:schemeClr val="bg2">
                  <a:lumMod val="50000"/>
                </a:schemeClr>
              </a:solidFill>
              <a:latin typeface="+mj-lt"/>
            </a:endParaRPr>
          </a:p>
        </p:txBody>
      </p:sp>
      <p:sp>
        <p:nvSpPr>
          <p:cNvPr id="20" name="TextBox 19"/>
          <p:cNvSpPr txBox="1"/>
          <p:nvPr/>
        </p:nvSpPr>
        <p:spPr>
          <a:xfrm>
            <a:off x="220588" y="3228202"/>
            <a:ext cx="2362200" cy="276999"/>
          </a:xfrm>
          <a:prstGeom prst="rect">
            <a:avLst/>
          </a:prstGeom>
          <a:noFill/>
        </p:spPr>
        <p:txBody>
          <a:bodyPr wrap="square" rtlCol="0">
            <a:spAutoFit/>
          </a:bodyPr>
          <a:lstStyle/>
          <a:p>
            <a:pPr algn="r"/>
            <a:r>
              <a:rPr lang="en-CA" sz="1200" dirty="0" smtClean="0">
                <a:solidFill>
                  <a:schemeClr val="accent2">
                    <a:lumMod val="75000"/>
                  </a:schemeClr>
                </a:solidFill>
                <a:latin typeface="+mj-lt"/>
              </a:rPr>
              <a:t>Enhanced Unit Commitment </a:t>
            </a:r>
            <a:endParaRPr lang="en-CA" sz="1200" dirty="0">
              <a:solidFill>
                <a:schemeClr val="accent2">
                  <a:lumMod val="75000"/>
                </a:schemeClr>
              </a:solidFill>
              <a:latin typeface="+mj-lt"/>
            </a:endParaRPr>
          </a:p>
        </p:txBody>
      </p:sp>
      <p:sp>
        <p:nvSpPr>
          <p:cNvPr id="21" name="TextBox 20"/>
          <p:cNvSpPr txBox="1"/>
          <p:nvPr/>
        </p:nvSpPr>
        <p:spPr>
          <a:xfrm rot="-300000">
            <a:off x="220588" y="3659189"/>
            <a:ext cx="2362200" cy="276999"/>
          </a:xfrm>
          <a:prstGeom prst="rect">
            <a:avLst/>
          </a:prstGeom>
          <a:noFill/>
        </p:spPr>
        <p:txBody>
          <a:bodyPr wrap="square" rtlCol="0">
            <a:spAutoFit/>
          </a:bodyPr>
          <a:lstStyle/>
          <a:p>
            <a:pPr algn="r"/>
            <a:r>
              <a:rPr lang="en-CA" sz="1200" dirty="0" smtClean="0">
                <a:solidFill>
                  <a:schemeClr val="bg2">
                    <a:lumMod val="50000"/>
                  </a:schemeClr>
                </a:solidFill>
                <a:latin typeface="+mj-lt"/>
              </a:rPr>
              <a:t>Capacity Auction</a:t>
            </a:r>
            <a:endParaRPr lang="en-CA" sz="1200" dirty="0">
              <a:solidFill>
                <a:schemeClr val="bg2">
                  <a:lumMod val="50000"/>
                </a:schemeClr>
              </a:solidFill>
              <a:latin typeface="+mj-lt"/>
            </a:endParaRPr>
          </a:p>
        </p:txBody>
      </p:sp>
      <p:sp>
        <p:nvSpPr>
          <p:cNvPr id="22" name="TextBox 21"/>
          <p:cNvSpPr txBox="1"/>
          <p:nvPr/>
        </p:nvSpPr>
        <p:spPr>
          <a:xfrm rot="-600000">
            <a:off x="-306277" y="4115282"/>
            <a:ext cx="2971800" cy="276999"/>
          </a:xfrm>
          <a:prstGeom prst="rect">
            <a:avLst/>
          </a:prstGeom>
          <a:noFill/>
        </p:spPr>
        <p:txBody>
          <a:bodyPr wrap="square" rtlCol="0">
            <a:spAutoFit/>
          </a:bodyPr>
          <a:lstStyle/>
          <a:p>
            <a:pPr algn="r"/>
            <a:r>
              <a:rPr lang="en-CA" sz="1200" dirty="0" smtClean="0">
                <a:solidFill>
                  <a:schemeClr val="accent2">
                    <a:lumMod val="75000"/>
                  </a:schemeClr>
                </a:solidFill>
                <a:latin typeface="+mj-lt"/>
              </a:rPr>
              <a:t>Enabling System Flexibility</a:t>
            </a:r>
            <a:endParaRPr lang="en-CA" sz="1200" dirty="0">
              <a:solidFill>
                <a:schemeClr val="accent2">
                  <a:lumMod val="75000"/>
                </a:schemeClr>
              </a:solidFill>
              <a:latin typeface="+mj-lt"/>
            </a:endParaRPr>
          </a:p>
        </p:txBody>
      </p:sp>
      <p:sp>
        <p:nvSpPr>
          <p:cNvPr id="31" name="TextBox 30"/>
          <p:cNvSpPr txBox="1"/>
          <p:nvPr/>
        </p:nvSpPr>
        <p:spPr>
          <a:xfrm rot="21000000" flipH="1">
            <a:off x="6482907" y="2370814"/>
            <a:ext cx="2388486" cy="276999"/>
          </a:xfrm>
          <a:prstGeom prst="rect">
            <a:avLst/>
          </a:prstGeom>
          <a:noFill/>
        </p:spPr>
        <p:txBody>
          <a:bodyPr wrap="square" rtlCol="0">
            <a:spAutoFit/>
          </a:bodyPr>
          <a:lstStyle/>
          <a:p>
            <a:r>
              <a:rPr lang="en-CA" sz="1200" dirty="0" smtClean="0">
                <a:solidFill>
                  <a:schemeClr val="accent2">
                    <a:lumMod val="75000"/>
                  </a:schemeClr>
                </a:solidFill>
                <a:latin typeface="+mj-lt"/>
              </a:rPr>
              <a:t>Distributed Energy Resources</a:t>
            </a:r>
            <a:endParaRPr lang="en-CA" sz="1200" dirty="0">
              <a:solidFill>
                <a:schemeClr val="accent2">
                  <a:lumMod val="75000"/>
                </a:schemeClr>
              </a:solidFill>
              <a:latin typeface="+mj-lt"/>
            </a:endParaRPr>
          </a:p>
        </p:txBody>
      </p:sp>
      <p:sp>
        <p:nvSpPr>
          <p:cNvPr id="32" name="TextBox 31"/>
          <p:cNvSpPr txBox="1"/>
          <p:nvPr/>
        </p:nvSpPr>
        <p:spPr>
          <a:xfrm rot="21300000" flipH="1">
            <a:off x="6510477" y="2831481"/>
            <a:ext cx="2133600" cy="276999"/>
          </a:xfrm>
          <a:prstGeom prst="rect">
            <a:avLst/>
          </a:prstGeom>
          <a:noFill/>
        </p:spPr>
        <p:txBody>
          <a:bodyPr wrap="square" rtlCol="0">
            <a:spAutoFit/>
          </a:bodyPr>
          <a:lstStyle/>
          <a:p>
            <a:r>
              <a:rPr lang="en-CA" sz="1200" dirty="0" smtClean="0">
                <a:solidFill>
                  <a:schemeClr val="bg2">
                    <a:lumMod val="50000"/>
                  </a:schemeClr>
                </a:solidFill>
                <a:latin typeface="+mj-lt"/>
              </a:rPr>
              <a:t>Increased Electrification</a:t>
            </a:r>
            <a:endParaRPr lang="en-CA" sz="1200" dirty="0">
              <a:solidFill>
                <a:schemeClr val="bg2">
                  <a:lumMod val="50000"/>
                </a:schemeClr>
              </a:solidFill>
              <a:latin typeface="+mj-lt"/>
            </a:endParaRPr>
          </a:p>
        </p:txBody>
      </p:sp>
      <p:sp>
        <p:nvSpPr>
          <p:cNvPr id="33" name="TextBox 32"/>
          <p:cNvSpPr txBox="1"/>
          <p:nvPr/>
        </p:nvSpPr>
        <p:spPr>
          <a:xfrm flipH="1">
            <a:off x="6502464" y="3267640"/>
            <a:ext cx="2362200" cy="276999"/>
          </a:xfrm>
          <a:prstGeom prst="rect">
            <a:avLst/>
          </a:prstGeom>
          <a:noFill/>
        </p:spPr>
        <p:txBody>
          <a:bodyPr wrap="square" rtlCol="0">
            <a:spAutoFit/>
          </a:bodyPr>
          <a:lstStyle/>
          <a:p>
            <a:r>
              <a:rPr lang="en-CA" sz="1200" dirty="0" smtClean="0">
                <a:solidFill>
                  <a:schemeClr val="accent2">
                    <a:lumMod val="75000"/>
                  </a:schemeClr>
                </a:solidFill>
                <a:latin typeface="+mj-lt"/>
              </a:rPr>
              <a:t>Decarbonization</a:t>
            </a:r>
            <a:endParaRPr lang="en-CA" sz="1200" dirty="0">
              <a:solidFill>
                <a:schemeClr val="accent2">
                  <a:lumMod val="75000"/>
                </a:schemeClr>
              </a:solidFill>
              <a:latin typeface="+mj-lt"/>
            </a:endParaRPr>
          </a:p>
        </p:txBody>
      </p:sp>
      <p:sp>
        <p:nvSpPr>
          <p:cNvPr id="34" name="TextBox 33"/>
          <p:cNvSpPr txBox="1"/>
          <p:nvPr/>
        </p:nvSpPr>
        <p:spPr>
          <a:xfrm rot="300000" flipH="1">
            <a:off x="6509507" y="3671416"/>
            <a:ext cx="2642786" cy="276999"/>
          </a:xfrm>
          <a:prstGeom prst="rect">
            <a:avLst/>
          </a:prstGeom>
          <a:noFill/>
        </p:spPr>
        <p:txBody>
          <a:bodyPr wrap="square" rtlCol="0">
            <a:spAutoFit/>
          </a:bodyPr>
          <a:lstStyle/>
          <a:p>
            <a:r>
              <a:rPr lang="en-CA" sz="1200" dirty="0" smtClean="0">
                <a:solidFill>
                  <a:schemeClr val="bg2">
                    <a:lumMod val="50000"/>
                  </a:schemeClr>
                </a:solidFill>
                <a:latin typeface="+mj-lt"/>
              </a:rPr>
              <a:t>Increased Regional Coordination</a:t>
            </a:r>
            <a:endParaRPr lang="en-CA" sz="1200" dirty="0">
              <a:solidFill>
                <a:schemeClr val="bg2">
                  <a:lumMod val="50000"/>
                </a:schemeClr>
              </a:solidFill>
              <a:latin typeface="+mj-lt"/>
            </a:endParaRPr>
          </a:p>
        </p:txBody>
      </p:sp>
      <p:sp>
        <p:nvSpPr>
          <p:cNvPr id="35" name="TextBox 34"/>
          <p:cNvSpPr txBox="1"/>
          <p:nvPr/>
        </p:nvSpPr>
        <p:spPr>
          <a:xfrm rot="600000" flipH="1">
            <a:off x="6475523" y="4115282"/>
            <a:ext cx="2971800" cy="276999"/>
          </a:xfrm>
          <a:prstGeom prst="rect">
            <a:avLst/>
          </a:prstGeom>
          <a:noFill/>
        </p:spPr>
        <p:txBody>
          <a:bodyPr wrap="square" rtlCol="0">
            <a:spAutoFit/>
          </a:bodyPr>
          <a:lstStyle/>
          <a:p>
            <a:r>
              <a:rPr lang="en-CA" sz="1200" dirty="0" smtClean="0">
                <a:solidFill>
                  <a:schemeClr val="accent2">
                    <a:lumMod val="75000"/>
                  </a:schemeClr>
                </a:solidFill>
                <a:latin typeface="+mj-lt"/>
              </a:rPr>
              <a:t>New Technologies</a:t>
            </a:r>
            <a:endParaRPr lang="en-CA" sz="1200" dirty="0">
              <a:solidFill>
                <a:schemeClr val="accent2">
                  <a:lumMod val="75000"/>
                </a:schemeClr>
              </a:solidFill>
              <a:latin typeface="+mj-lt"/>
            </a:endParaRPr>
          </a:p>
        </p:txBody>
      </p:sp>
      <p:sp>
        <p:nvSpPr>
          <p:cNvPr id="4" name="TextBox 3"/>
          <p:cNvSpPr txBox="1"/>
          <p:nvPr/>
        </p:nvSpPr>
        <p:spPr>
          <a:xfrm>
            <a:off x="2781300" y="1905000"/>
            <a:ext cx="3505200" cy="461665"/>
          </a:xfrm>
          <a:prstGeom prst="rect">
            <a:avLst/>
          </a:prstGeom>
          <a:noFill/>
        </p:spPr>
        <p:txBody>
          <a:bodyPr wrap="square" rtlCol="0">
            <a:spAutoFit/>
          </a:bodyPr>
          <a:lstStyle/>
          <a:p>
            <a:pPr algn="ctr"/>
            <a:r>
              <a:rPr lang="en-CA" sz="2400" b="1" dirty="0" smtClean="0">
                <a:solidFill>
                  <a:schemeClr val="tx1">
                    <a:lumMod val="75000"/>
                    <a:lumOff val="25000"/>
                  </a:schemeClr>
                </a:solidFill>
                <a:latin typeface="+mj-lt"/>
              </a:rPr>
              <a:t>OBJECTIVES</a:t>
            </a:r>
            <a:endParaRPr lang="en-CA" sz="2400" b="1" dirty="0">
              <a:solidFill>
                <a:schemeClr val="tx1">
                  <a:lumMod val="75000"/>
                  <a:lumOff val="25000"/>
                </a:schemeClr>
              </a:solidFill>
              <a:latin typeface="+mj-lt"/>
            </a:endParaRPr>
          </a:p>
        </p:txBody>
      </p:sp>
      <p:sp>
        <p:nvSpPr>
          <p:cNvPr id="18" name="TextBox 17"/>
          <p:cNvSpPr txBox="1"/>
          <p:nvPr/>
        </p:nvSpPr>
        <p:spPr>
          <a:xfrm>
            <a:off x="-236444" y="4903113"/>
            <a:ext cx="3505200" cy="430887"/>
          </a:xfrm>
          <a:prstGeom prst="rect">
            <a:avLst/>
          </a:prstGeom>
          <a:noFill/>
        </p:spPr>
        <p:txBody>
          <a:bodyPr wrap="square" rtlCol="0">
            <a:spAutoFit/>
          </a:bodyPr>
          <a:lstStyle/>
          <a:p>
            <a:pPr algn="ctr"/>
            <a:r>
              <a:rPr lang="en-CA" sz="2200" dirty="0" smtClean="0">
                <a:solidFill>
                  <a:schemeClr val="tx1">
                    <a:lumMod val="75000"/>
                    <a:lumOff val="25000"/>
                  </a:schemeClr>
                </a:solidFill>
                <a:latin typeface="+mj-lt"/>
              </a:rPr>
              <a:t>Initiatives</a:t>
            </a:r>
            <a:endParaRPr lang="en-CA" sz="2200" dirty="0">
              <a:solidFill>
                <a:schemeClr val="tx1">
                  <a:lumMod val="75000"/>
                  <a:lumOff val="25000"/>
                </a:schemeClr>
              </a:solidFill>
              <a:latin typeface="+mj-lt"/>
            </a:endParaRPr>
          </a:p>
        </p:txBody>
      </p:sp>
      <p:sp>
        <p:nvSpPr>
          <p:cNvPr id="23" name="TextBox 22"/>
          <p:cNvSpPr txBox="1"/>
          <p:nvPr/>
        </p:nvSpPr>
        <p:spPr>
          <a:xfrm>
            <a:off x="5824677" y="4903113"/>
            <a:ext cx="3505200" cy="430887"/>
          </a:xfrm>
          <a:prstGeom prst="rect">
            <a:avLst/>
          </a:prstGeom>
          <a:noFill/>
        </p:spPr>
        <p:txBody>
          <a:bodyPr wrap="square" rtlCol="0">
            <a:spAutoFit/>
          </a:bodyPr>
          <a:lstStyle/>
          <a:p>
            <a:pPr algn="ctr"/>
            <a:r>
              <a:rPr lang="en-CA" sz="2200" dirty="0" smtClean="0">
                <a:solidFill>
                  <a:schemeClr val="tx1">
                    <a:lumMod val="75000"/>
                    <a:lumOff val="25000"/>
                  </a:schemeClr>
                </a:solidFill>
                <a:latin typeface="+mj-lt"/>
              </a:rPr>
              <a:t>Context</a:t>
            </a:r>
            <a:endParaRPr lang="en-CA" sz="2200" dirty="0">
              <a:solidFill>
                <a:schemeClr val="tx1">
                  <a:lumMod val="75000"/>
                  <a:lumOff val="25000"/>
                </a:schemeClr>
              </a:solidFill>
              <a:latin typeface="+mj-lt"/>
            </a:endParaRPr>
          </a:p>
        </p:txBody>
      </p:sp>
    </p:spTree>
    <p:extLst>
      <p:ext uri="{BB962C8B-B14F-4D97-AF65-F5344CB8AC3E}">
        <p14:creationId xmlns:p14="http://schemas.microsoft.com/office/powerpoint/2010/main" val="28975081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458200" cy="685800"/>
          </a:xfrm>
        </p:spPr>
        <p:txBody>
          <a:bodyPr/>
          <a:lstStyle/>
          <a:p>
            <a:r>
              <a:rPr lang="en-CA" dirty="0" smtClean="0"/>
              <a:t>A Changing Electricity System</a:t>
            </a:r>
            <a:endParaRPr lang="en-CA" dirty="0"/>
          </a:p>
        </p:txBody>
      </p:sp>
      <p:sp>
        <p:nvSpPr>
          <p:cNvPr id="4" name="Slide Number Placeholder 3"/>
          <p:cNvSpPr>
            <a:spLocks noGrp="1"/>
          </p:cNvSpPr>
          <p:nvPr>
            <p:ph type="sldNum" sz="quarter" idx="10"/>
          </p:nvPr>
        </p:nvSpPr>
        <p:spPr/>
        <p:txBody>
          <a:bodyPr/>
          <a:lstStyle/>
          <a:p>
            <a:fld id="{517C0228-87A3-4389-9BA1-FE6E37F994E0}" type="slidenum">
              <a:rPr lang="en-CA" smtClean="0">
                <a:solidFill>
                  <a:srgbClr val="000000"/>
                </a:solidFill>
              </a:rPr>
              <a:pPr/>
              <a:t>2</a:t>
            </a:fld>
            <a:endParaRPr lang="en-CA">
              <a:solidFill>
                <a:srgbClr val="000000"/>
              </a:solidFill>
            </a:endParaRPr>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1295400"/>
            <a:ext cx="6477000" cy="4448942"/>
          </a:xfrm>
        </p:spPr>
      </p:pic>
    </p:spTree>
    <p:extLst>
      <p:ext uri="{BB962C8B-B14F-4D97-AF65-F5344CB8AC3E}">
        <p14:creationId xmlns:p14="http://schemas.microsoft.com/office/powerpoint/2010/main" val="42430706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58200" cy="685800"/>
          </a:xfrm>
        </p:spPr>
        <p:txBody>
          <a:bodyPr/>
          <a:lstStyle/>
          <a:p>
            <a:r>
              <a:rPr lang="en-CA" dirty="0" smtClean="0"/>
              <a:t>Market Renewal Priorities</a:t>
            </a:r>
            <a:endParaRPr lang="en-CA" dirty="0"/>
          </a:p>
        </p:txBody>
      </p:sp>
      <p:graphicFrame>
        <p:nvGraphicFramePr>
          <p:cNvPr id="3" name="Diagram 2"/>
          <p:cNvGraphicFramePr/>
          <p:nvPr>
            <p:extLst>
              <p:ext uri="{D42A27DB-BD31-4B8C-83A1-F6EECF244321}">
                <p14:modId xmlns:p14="http://schemas.microsoft.com/office/powerpoint/2010/main" val="3754019140"/>
              </p:ext>
            </p:extLst>
          </p:nvPr>
        </p:nvGraphicFramePr>
        <p:xfrm>
          <a:off x="762000" y="1524000"/>
          <a:ext cx="76962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25732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04800" y="990600"/>
            <a:ext cx="8610600" cy="1676400"/>
          </a:xfrm>
        </p:spPr>
        <p:txBody>
          <a:bodyPr/>
          <a:lstStyle/>
          <a:p>
            <a:pPr>
              <a:spcBef>
                <a:spcPts val="0"/>
              </a:spcBef>
              <a:spcAft>
                <a:spcPts val="600"/>
              </a:spcAft>
            </a:pPr>
            <a:r>
              <a:rPr lang="en-CA" sz="1500" dirty="0" smtClean="0"/>
              <a:t>Over the next 18 months, the IESO will be educating and working with stakeholders on the key design concepts for the various initiatives</a:t>
            </a:r>
          </a:p>
          <a:p>
            <a:pPr lvl="1">
              <a:spcBef>
                <a:spcPts val="0"/>
              </a:spcBef>
              <a:spcAft>
                <a:spcPts val="1200"/>
              </a:spcAft>
            </a:pPr>
            <a:r>
              <a:rPr lang="en-CA" sz="1400" dirty="0" smtClean="0"/>
              <a:t>MRWG and MR SE meetings will be held regularly, and CEO Roundtable meetings quarterly</a:t>
            </a:r>
          </a:p>
          <a:p>
            <a:pPr>
              <a:spcBef>
                <a:spcPts val="0"/>
              </a:spcBef>
              <a:spcAft>
                <a:spcPts val="1200"/>
              </a:spcAft>
            </a:pPr>
            <a:r>
              <a:rPr lang="en-CA" sz="1500" dirty="0"/>
              <a:t>In the </a:t>
            </a:r>
            <a:r>
              <a:rPr lang="en-CA" sz="1500" dirty="0" smtClean="0"/>
              <a:t>short-term, a </a:t>
            </a:r>
            <a:r>
              <a:rPr lang="en-CA" sz="1500" dirty="0"/>
              <a:t>revised Terms of Reference for the </a:t>
            </a:r>
            <a:r>
              <a:rPr lang="en-CA" sz="1500" dirty="0" smtClean="0"/>
              <a:t>MRWG </a:t>
            </a:r>
            <a:r>
              <a:rPr lang="en-CA" sz="1500" dirty="0"/>
              <a:t>and a revised Market Renewal SE </a:t>
            </a:r>
            <a:r>
              <a:rPr lang="en-CA" sz="1500" dirty="0" smtClean="0"/>
              <a:t>Plan will be developed, and the benefits </a:t>
            </a:r>
            <a:r>
              <a:rPr lang="en-CA" sz="1500" dirty="0"/>
              <a:t>case will be released </a:t>
            </a:r>
            <a:r>
              <a:rPr lang="en-CA" sz="1500" dirty="0" smtClean="0"/>
              <a:t>by the end of  </a:t>
            </a:r>
            <a:r>
              <a:rPr lang="en-CA" sz="1500" dirty="0"/>
              <a:t>Q1 </a:t>
            </a:r>
            <a:r>
              <a:rPr lang="en-CA" sz="1500" dirty="0" smtClean="0"/>
              <a:t>2017</a:t>
            </a:r>
            <a:endParaRPr lang="en-CA" sz="1500" dirty="0"/>
          </a:p>
          <a:p>
            <a:pPr>
              <a:spcBef>
                <a:spcPts val="0"/>
              </a:spcBef>
              <a:spcAft>
                <a:spcPts val="1200"/>
              </a:spcAft>
            </a:pPr>
            <a:r>
              <a:rPr lang="en-CA" sz="1500" dirty="0" smtClean="0"/>
              <a:t>Timelines are subject to change based on design and implementation decisions to be made with stakeholders, but 2017 will focus on building stakeholder support and initiating market design activities</a:t>
            </a:r>
          </a:p>
          <a:p>
            <a:pPr>
              <a:spcBef>
                <a:spcPts val="0"/>
              </a:spcBef>
              <a:spcAft>
                <a:spcPts val="1200"/>
              </a:spcAft>
            </a:pPr>
            <a:r>
              <a:rPr lang="en-CA" sz="1500" dirty="0" smtClean="0"/>
              <a:t>Each project within the Market Renewal Program has its own drivers and timelines, with some being able to be designed and implemented in a few years; others will require more time due to the complexity and linkages</a:t>
            </a:r>
          </a:p>
        </p:txBody>
      </p:sp>
      <p:sp>
        <p:nvSpPr>
          <p:cNvPr id="3" name="Text Placeholder 2"/>
          <p:cNvSpPr>
            <a:spLocks noGrp="1"/>
          </p:cNvSpPr>
          <p:nvPr>
            <p:ph type="body" sz="quarter" idx="11"/>
          </p:nvPr>
        </p:nvSpPr>
        <p:spPr/>
        <p:txBody>
          <a:bodyPr/>
          <a:lstStyle/>
          <a:p>
            <a:r>
              <a:rPr lang="en-CA" dirty="0" smtClean="0"/>
              <a:t>Timeline</a:t>
            </a:r>
            <a:endParaRPr lang="en-CA" dirty="0"/>
          </a:p>
        </p:txBody>
      </p:sp>
      <p:sp>
        <p:nvSpPr>
          <p:cNvPr id="4" name="Slide Number Placeholder 3"/>
          <p:cNvSpPr>
            <a:spLocks noGrp="1"/>
          </p:cNvSpPr>
          <p:nvPr>
            <p:ph type="sldNum" sz="quarter" idx="12"/>
          </p:nvPr>
        </p:nvSpPr>
        <p:spPr/>
        <p:txBody>
          <a:bodyPr/>
          <a:lstStyle/>
          <a:p>
            <a:pPr>
              <a:defRPr/>
            </a:pPr>
            <a:fld id="{DA7A1C77-1E87-43F1-8757-86483A9E80E3}" type="slidenum">
              <a:rPr lang="en-CA" altLang="en-US" smtClean="0"/>
              <a:pPr>
                <a:defRPr/>
              </a:pPr>
              <a:t>21</a:t>
            </a:fld>
            <a:endParaRPr lang="en-CA" altLang="en-US"/>
          </a:p>
        </p:txBody>
      </p:sp>
      <p:graphicFrame>
        <p:nvGraphicFramePr>
          <p:cNvPr id="9" name="Table 8"/>
          <p:cNvGraphicFramePr>
            <a:graphicFrameLocks noGrp="1"/>
          </p:cNvGraphicFramePr>
          <p:nvPr>
            <p:extLst>
              <p:ext uri="{D42A27DB-BD31-4B8C-83A1-F6EECF244321}">
                <p14:modId xmlns:p14="http://schemas.microsoft.com/office/powerpoint/2010/main" val="3199142832"/>
              </p:ext>
            </p:extLst>
          </p:nvPr>
        </p:nvGraphicFramePr>
        <p:xfrm>
          <a:off x="457200" y="4151412"/>
          <a:ext cx="8153400" cy="1603176"/>
        </p:xfrm>
        <a:graphic>
          <a:graphicData uri="http://schemas.openxmlformats.org/drawingml/2006/table">
            <a:tbl>
              <a:tblPr firstRow="1" bandRow="1">
                <a:effectLst>
                  <a:outerShdw blurRad="50800" dist="38100" dir="2700000" algn="tl" rotWithShape="0">
                    <a:prstClr val="black">
                      <a:alpha val="40000"/>
                    </a:prstClr>
                  </a:outerShdw>
                </a:effectLst>
                <a:tableStyleId>{0505E3EF-67EA-436B-97B2-0124C06EBD24}</a:tableStyleId>
              </a:tblPr>
              <a:tblGrid>
                <a:gridCol w="1828800"/>
                <a:gridCol w="316230"/>
                <a:gridCol w="316230"/>
                <a:gridCol w="316230"/>
                <a:gridCol w="316230"/>
                <a:gridCol w="316230"/>
                <a:gridCol w="316230"/>
                <a:gridCol w="316230"/>
                <a:gridCol w="316230"/>
                <a:gridCol w="316230"/>
                <a:gridCol w="316230"/>
                <a:gridCol w="316230"/>
                <a:gridCol w="316230"/>
                <a:gridCol w="316230"/>
                <a:gridCol w="316230"/>
                <a:gridCol w="316230"/>
                <a:gridCol w="316230"/>
                <a:gridCol w="316230"/>
                <a:gridCol w="316230"/>
                <a:gridCol w="316230"/>
                <a:gridCol w="316230"/>
              </a:tblGrid>
              <a:tr h="400794">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gridSpan="4">
                  <a:txBody>
                    <a:bodyPr/>
                    <a:lstStyle/>
                    <a:p>
                      <a:pPr algn="ctr"/>
                      <a:r>
                        <a:rPr lang="en-CA" dirty="0" smtClean="0"/>
                        <a:t>2016</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pPr algn="ctr"/>
                      <a:endParaRPr lang="en-CA" dirty="0"/>
                    </a:p>
                  </a:txBody>
                  <a:tcPr/>
                </a:tc>
                <a:tc hMerge="1">
                  <a:txBody>
                    <a:bodyPr/>
                    <a:lstStyle/>
                    <a:p>
                      <a:pPr algn="ctr"/>
                      <a:endParaRPr lang="en-CA" dirty="0"/>
                    </a:p>
                  </a:txBody>
                  <a:tcPr/>
                </a:tc>
                <a:tc hMerge="1">
                  <a:txBody>
                    <a:bodyPr/>
                    <a:lstStyle/>
                    <a:p>
                      <a:pPr algn="ctr"/>
                      <a:endParaRPr lang="en-CA" dirty="0"/>
                    </a:p>
                  </a:txBody>
                  <a:tcPr/>
                </a:tc>
                <a:tc gridSpan="4">
                  <a:txBody>
                    <a:bodyPr/>
                    <a:lstStyle/>
                    <a:p>
                      <a:pPr lvl="1" algn="ctr"/>
                      <a:r>
                        <a:rPr lang="en-CA" dirty="0" smtClean="0"/>
                        <a:t>2017</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pPr algn="ctr"/>
                      <a:endParaRPr lang="en-CA" dirty="0"/>
                    </a:p>
                  </a:txBody>
                  <a:tcPr/>
                </a:tc>
                <a:tc hMerge="1">
                  <a:txBody>
                    <a:bodyPr/>
                    <a:lstStyle/>
                    <a:p>
                      <a:pPr algn="ctr"/>
                      <a:endParaRPr lang="en-CA" dirty="0"/>
                    </a:p>
                  </a:txBody>
                  <a:tcPr/>
                </a:tc>
                <a:tc hMerge="1">
                  <a:txBody>
                    <a:bodyPr/>
                    <a:lstStyle/>
                    <a:p>
                      <a:pPr algn="ctr"/>
                      <a:endParaRPr lang="en-CA" dirty="0"/>
                    </a:p>
                  </a:txBody>
                  <a:tcPr/>
                </a:tc>
                <a:tc gridSpan="4">
                  <a:txBody>
                    <a:bodyPr/>
                    <a:lstStyle/>
                    <a:p>
                      <a:pPr algn="ctr"/>
                      <a:r>
                        <a:rPr lang="en-CA" dirty="0" smtClean="0"/>
                        <a:t>2018</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pPr algn="ctr"/>
                      <a:endParaRPr lang="en-CA" dirty="0"/>
                    </a:p>
                  </a:txBody>
                  <a:tcPr/>
                </a:tc>
                <a:tc hMerge="1">
                  <a:txBody>
                    <a:bodyPr/>
                    <a:lstStyle/>
                    <a:p>
                      <a:pPr algn="ctr"/>
                      <a:endParaRPr lang="en-CA" dirty="0"/>
                    </a:p>
                  </a:txBody>
                  <a:tcPr/>
                </a:tc>
                <a:tc hMerge="1">
                  <a:txBody>
                    <a:bodyPr/>
                    <a:lstStyle/>
                    <a:p>
                      <a:pPr algn="ctr"/>
                      <a:endParaRPr lang="en-CA" dirty="0"/>
                    </a:p>
                  </a:txBody>
                  <a:tcPr/>
                </a:tc>
                <a:tc gridSpan="4">
                  <a:txBody>
                    <a:bodyPr/>
                    <a:lstStyle/>
                    <a:p>
                      <a:pPr algn="ctr"/>
                      <a:r>
                        <a:rPr lang="en-CA" dirty="0" smtClean="0"/>
                        <a:t>2019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pPr algn="ctr"/>
                      <a:endParaRPr lang="en-CA" dirty="0"/>
                    </a:p>
                  </a:txBody>
                  <a:tcPr/>
                </a:tc>
                <a:tc hMerge="1">
                  <a:txBody>
                    <a:bodyPr/>
                    <a:lstStyle/>
                    <a:p>
                      <a:pPr algn="ctr"/>
                      <a:endParaRPr lang="en-CA" dirty="0"/>
                    </a:p>
                  </a:txBody>
                  <a:tcPr/>
                </a:tc>
                <a:tc hMerge="1">
                  <a:txBody>
                    <a:bodyPr/>
                    <a:lstStyle/>
                    <a:p>
                      <a:pPr algn="ctr"/>
                      <a:endParaRPr lang="en-CA" dirty="0"/>
                    </a:p>
                  </a:txBody>
                  <a:tcPr/>
                </a:tc>
                <a:tc gridSpan="4">
                  <a:txBody>
                    <a:bodyPr/>
                    <a:lstStyle/>
                    <a:p>
                      <a:pPr algn="ctr"/>
                      <a:r>
                        <a:rPr lang="en-CA" dirty="0" smtClean="0"/>
                        <a:t>202</a:t>
                      </a:r>
                      <a:r>
                        <a:rPr lang="en-CA" dirty="0" smtClean="0">
                          <a:solidFill>
                            <a:schemeClr val="tx1"/>
                          </a:solidFill>
                        </a:rPr>
                        <a:t>0+</a:t>
                      </a:r>
                      <a:endParaRPr lang="en-CA"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pPr algn="ctr"/>
                      <a:endParaRPr lang="en-CA" dirty="0"/>
                    </a:p>
                  </a:txBody>
                  <a:tcPr/>
                </a:tc>
                <a:tc hMerge="1">
                  <a:txBody>
                    <a:bodyPr/>
                    <a:lstStyle/>
                    <a:p>
                      <a:pPr algn="ctr"/>
                      <a:endParaRPr lang="en-CA" dirty="0"/>
                    </a:p>
                  </a:txBody>
                  <a:tcPr/>
                </a:tc>
                <a:tc hMerge="1">
                  <a:txBody>
                    <a:bodyPr/>
                    <a:lstStyle/>
                    <a:p>
                      <a:pPr algn="ctr"/>
                      <a:endParaRPr lang="en-CA" dirty="0"/>
                    </a:p>
                  </a:txBody>
                  <a:tcPr/>
                </a:tc>
              </a:tr>
              <a:tr h="400794">
                <a:tc>
                  <a:txBody>
                    <a:bodyPr/>
                    <a:lstStyle/>
                    <a:p>
                      <a:pPr algn="r"/>
                      <a:r>
                        <a:rPr lang="en-CA" b="1" i="1" dirty="0" smtClean="0"/>
                        <a:t>Benefits Case</a:t>
                      </a:r>
                      <a:endParaRPr lang="en-CA" b="1"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CA"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CA"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0794">
                <a:tc>
                  <a:txBody>
                    <a:bodyPr/>
                    <a:lstStyle/>
                    <a:p>
                      <a:pPr algn="r"/>
                      <a:r>
                        <a:rPr lang="en-CA" b="1" i="1" dirty="0" smtClean="0"/>
                        <a:t>Design</a:t>
                      </a:r>
                      <a:endParaRPr lang="en-CA" b="1"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endParaRPr lang="en-CA"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endParaRPr lang="en-CA"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2">
                          <a:lumMod val="75000"/>
                        </a:schemeClr>
                      </a:fgClr>
                      <a:bgClr>
                        <a:schemeClr val="accent2">
                          <a:lumMod val="20000"/>
                          <a:lumOff val="80000"/>
                        </a:schemeClr>
                      </a:bgClr>
                    </a:pattFill>
                  </a:tcPr>
                </a:tc>
                <a:tc>
                  <a:txBody>
                    <a:bodyPr/>
                    <a:lstStyle/>
                    <a:p>
                      <a:pPr algn="ctr"/>
                      <a:endParaRPr lang="en-CA"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2">
                          <a:lumMod val="75000"/>
                        </a:schemeClr>
                      </a:fgClr>
                      <a:bgClr>
                        <a:schemeClr val="accent2">
                          <a:lumMod val="20000"/>
                          <a:lumOff val="80000"/>
                        </a:schemeClr>
                      </a:bgClr>
                    </a:pattFill>
                  </a:tcPr>
                </a:tc>
                <a:tc>
                  <a:txBody>
                    <a:bodyPr/>
                    <a:lstStyle/>
                    <a:p>
                      <a:pPr algn="ctr"/>
                      <a:endParaRPr lang="en-CA"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0794">
                <a:tc>
                  <a:txBody>
                    <a:bodyPr/>
                    <a:lstStyle/>
                    <a:p>
                      <a:pPr algn="r"/>
                      <a:r>
                        <a:rPr lang="en-CA" b="1" i="1" dirty="0" smtClean="0"/>
                        <a:t>Implementation</a:t>
                      </a:r>
                      <a:endParaRPr lang="en-CA" b="1"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6">
                          <a:lumMod val="75000"/>
                        </a:schemeClr>
                      </a:fgClr>
                      <a:bgClr>
                        <a:schemeClr val="accent6">
                          <a:lumMod val="20000"/>
                          <a:lumOff val="80000"/>
                        </a:schemeClr>
                      </a:bgClr>
                    </a:pattFill>
                  </a:tcPr>
                </a:tc>
                <a:tc>
                  <a:txBody>
                    <a:bodyPr/>
                    <a:lstStyle/>
                    <a:p>
                      <a:pPr algn="ctr"/>
                      <a:endParaRPr lang="en-CA"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6">
                          <a:lumMod val="75000"/>
                        </a:schemeClr>
                      </a:fgClr>
                      <a:bgClr>
                        <a:schemeClr val="accent6">
                          <a:lumMod val="20000"/>
                          <a:lumOff val="80000"/>
                        </a:schemeClr>
                      </a:bgClr>
                    </a:pattFill>
                  </a:tcPr>
                </a:tc>
                <a:tc>
                  <a:txBody>
                    <a:bodyPr/>
                    <a:lstStyle/>
                    <a:p>
                      <a:pPr algn="ctr"/>
                      <a:endParaRPr lang="en-CA"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CA"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endParaRPr lang="en-CA"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6">
                          <a:lumMod val="75000"/>
                        </a:schemeClr>
                      </a:fgClr>
                      <a:bgClr>
                        <a:schemeClr val="accent6">
                          <a:lumMod val="20000"/>
                          <a:lumOff val="80000"/>
                        </a:schemeClr>
                      </a:bgClr>
                    </a:pattFill>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6">
                          <a:lumMod val="75000"/>
                        </a:schemeClr>
                      </a:fgClr>
                      <a:bgClr>
                        <a:schemeClr val="accent6">
                          <a:lumMod val="20000"/>
                          <a:lumOff val="80000"/>
                        </a:schemeClr>
                      </a:bgClr>
                    </a:pattFill>
                  </a:tcPr>
                </a:tc>
                <a:tc>
                  <a:txBody>
                    <a:bodyPr/>
                    <a:lstStyle/>
                    <a:p>
                      <a:pPr algn="ctr"/>
                      <a:endParaRPr lang="en-C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6">
                          <a:lumMod val="75000"/>
                        </a:schemeClr>
                      </a:fgClr>
                      <a:bgClr>
                        <a:schemeClr val="accent6">
                          <a:lumMod val="20000"/>
                          <a:lumOff val="80000"/>
                        </a:schemeClr>
                      </a:bgClr>
                    </a:pattFill>
                  </a:tcPr>
                </a:tc>
                <a:tc>
                  <a:txBody>
                    <a:bodyPr/>
                    <a:lstStyle/>
                    <a:p>
                      <a:pPr algn="ctr"/>
                      <a:endParaRPr lang="en-CA"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6">
                          <a:lumMod val="75000"/>
                        </a:schemeClr>
                      </a:fgClr>
                      <a:bgClr>
                        <a:schemeClr val="accent6">
                          <a:lumMod val="20000"/>
                          <a:lumOff val="80000"/>
                        </a:schemeClr>
                      </a:bgClr>
                    </a:pattFill>
                  </a:tcPr>
                </a:tc>
              </a:tr>
            </a:tbl>
          </a:graphicData>
        </a:graphic>
      </p:graphicFrame>
      <p:sp>
        <p:nvSpPr>
          <p:cNvPr id="12" name="TextBox 11"/>
          <p:cNvSpPr txBox="1"/>
          <p:nvPr/>
        </p:nvSpPr>
        <p:spPr>
          <a:xfrm>
            <a:off x="3048000" y="5829299"/>
            <a:ext cx="3212592" cy="307777"/>
          </a:xfrm>
          <a:prstGeom prst="rect">
            <a:avLst/>
          </a:prstGeom>
          <a:noFill/>
        </p:spPr>
        <p:txBody>
          <a:bodyPr wrap="square" rtlCol="0">
            <a:spAutoFit/>
          </a:bodyPr>
          <a:lstStyle/>
          <a:p>
            <a:r>
              <a:rPr lang="en-CA" sz="1400" dirty="0" smtClean="0">
                <a:solidFill>
                  <a:schemeClr val="tx1"/>
                </a:solidFill>
                <a:latin typeface="+mj-lt"/>
              </a:rPr>
              <a:t>Note:        indicates potential work</a:t>
            </a:r>
            <a:endParaRPr lang="en-CA" sz="1800" dirty="0">
              <a:solidFill>
                <a:schemeClr val="tx1"/>
              </a:solidFill>
              <a:latin typeface="+mj-lt"/>
            </a:endParaRPr>
          </a:p>
        </p:txBody>
      </p:sp>
      <p:sp>
        <p:nvSpPr>
          <p:cNvPr id="13" name="Rectangle 12"/>
          <p:cNvSpPr/>
          <p:nvPr/>
        </p:nvSpPr>
        <p:spPr bwMode="auto">
          <a:xfrm>
            <a:off x="3639165" y="5868888"/>
            <a:ext cx="228600" cy="228600"/>
          </a:xfrm>
          <a:prstGeom prst="rect">
            <a:avLst/>
          </a:prstGeom>
          <a:pattFill prst="wdUpDiag">
            <a:fgClr>
              <a:schemeClr val="tx1">
                <a:lumMod val="75000"/>
                <a:lumOff val="25000"/>
              </a:schemeClr>
            </a:fgClr>
            <a:bgClr>
              <a:schemeClr val="bg1"/>
            </a:bgClr>
          </a:patt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A" sz="2800" b="0" i="0" u="none" strike="noStrike" cap="none" normalizeH="0" baseline="0" smtClean="0">
              <a:ln>
                <a:noFill/>
              </a:ln>
              <a:solidFill>
                <a:schemeClr val="bg1"/>
              </a:solidFill>
              <a:effectLst/>
              <a:latin typeface="Arial" charset="0"/>
            </a:endParaRPr>
          </a:p>
        </p:txBody>
      </p:sp>
    </p:spTree>
    <p:extLst>
      <p:ext uri="{BB962C8B-B14F-4D97-AF65-F5344CB8AC3E}">
        <p14:creationId xmlns:p14="http://schemas.microsoft.com/office/powerpoint/2010/main" val="1507917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066800"/>
            <a:ext cx="8229600" cy="4525963"/>
          </a:xfrm>
        </p:spPr>
        <p:txBody>
          <a:bodyPr/>
          <a:lstStyle/>
          <a:p>
            <a:pPr>
              <a:spcBef>
                <a:spcPts val="0"/>
              </a:spcBef>
              <a:spcAft>
                <a:spcPts val="1200"/>
              </a:spcAft>
            </a:pPr>
            <a:r>
              <a:rPr lang="en-CA" sz="1800" dirty="0" smtClean="0"/>
              <a:t>The Market Renewal Working Group has been established as the key stakeholder vehicle for dedicated, in depth discussions of the project</a:t>
            </a:r>
          </a:p>
          <a:p>
            <a:pPr>
              <a:spcBef>
                <a:spcPts val="0"/>
              </a:spcBef>
              <a:spcAft>
                <a:spcPts val="600"/>
              </a:spcAft>
            </a:pPr>
            <a:r>
              <a:rPr lang="en-CA" sz="1800" dirty="0"/>
              <a:t>The Working Group has been meeting on a monthly basis or as needed</a:t>
            </a:r>
          </a:p>
          <a:p>
            <a:pPr>
              <a:spcBef>
                <a:spcPts val="0"/>
              </a:spcBef>
              <a:spcAft>
                <a:spcPts val="600"/>
              </a:spcAft>
            </a:pPr>
            <a:r>
              <a:rPr lang="en-CA" sz="1800" dirty="0" smtClean="0"/>
              <a:t>Comprised of 13 individuals representing generators, traders and customers, the Working Group has been vital in the development of the Benefits Case</a:t>
            </a:r>
          </a:p>
          <a:p>
            <a:pPr marL="742950" lvl="2" indent="-342900">
              <a:spcBef>
                <a:spcPts val="0"/>
              </a:spcBef>
              <a:spcAft>
                <a:spcPts val="1200"/>
              </a:spcAft>
            </a:pPr>
            <a:r>
              <a:rPr lang="en-CA" sz="1600" dirty="0" smtClean="0"/>
              <a:t>The </a:t>
            </a:r>
            <a:r>
              <a:rPr lang="en-CA" sz="1600" dirty="0"/>
              <a:t>IESO will re-examine membership to ensure the WG is best equipped for the next phase of Market Renewal</a:t>
            </a:r>
          </a:p>
          <a:p>
            <a:pPr>
              <a:spcBef>
                <a:spcPts val="0"/>
              </a:spcBef>
              <a:spcAft>
                <a:spcPts val="1200"/>
              </a:spcAft>
            </a:pPr>
            <a:r>
              <a:rPr lang="en-CA" sz="1800" dirty="0" smtClean="0"/>
              <a:t>Going forward, the WG will review issues and establish priorities and will be supported </a:t>
            </a:r>
            <a:r>
              <a:rPr lang="en-CA" sz="1800" dirty="0"/>
              <a:t>by </a:t>
            </a:r>
            <a:r>
              <a:rPr lang="en-CA" sz="1800" dirty="0" smtClean="0"/>
              <a:t>sub-committees</a:t>
            </a:r>
            <a:endParaRPr lang="en-CA" sz="2000" dirty="0" smtClean="0"/>
          </a:p>
          <a:p>
            <a:pPr>
              <a:spcBef>
                <a:spcPts val="0"/>
              </a:spcBef>
              <a:spcAft>
                <a:spcPts val="1200"/>
              </a:spcAft>
            </a:pPr>
            <a:r>
              <a:rPr lang="en-CA" sz="1800" dirty="0" smtClean="0"/>
              <a:t>The </a:t>
            </a:r>
            <a:r>
              <a:rPr lang="en-CA" sz="1800" dirty="0"/>
              <a:t>IESO will also create an external CEO Roundtable comprised of CEOs or Senior Executives to provide advice to the IESO CEO and Executive.  </a:t>
            </a:r>
          </a:p>
          <a:p>
            <a:pPr>
              <a:spcBef>
                <a:spcPts val="0"/>
              </a:spcBef>
              <a:spcAft>
                <a:spcPts val="600"/>
              </a:spcAft>
            </a:pPr>
            <a:endParaRPr lang="en-CA" sz="1800" dirty="0"/>
          </a:p>
          <a:p>
            <a:pPr>
              <a:spcBef>
                <a:spcPts val="0"/>
              </a:spcBef>
              <a:spcAft>
                <a:spcPts val="1200"/>
              </a:spcAft>
            </a:pPr>
            <a:endParaRPr lang="en-CA" sz="1800" dirty="0" smtClean="0"/>
          </a:p>
        </p:txBody>
      </p:sp>
      <p:sp>
        <p:nvSpPr>
          <p:cNvPr id="3" name="Text Placeholder 2"/>
          <p:cNvSpPr>
            <a:spLocks noGrp="1"/>
          </p:cNvSpPr>
          <p:nvPr>
            <p:ph type="body" sz="quarter" idx="11"/>
          </p:nvPr>
        </p:nvSpPr>
        <p:spPr>
          <a:xfrm>
            <a:off x="533400" y="304800"/>
            <a:ext cx="8153400" cy="762000"/>
          </a:xfrm>
        </p:spPr>
        <p:txBody>
          <a:bodyPr/>
          <a:lstStyle/>
          <a:p>
            <a:r>
              <a:rPr lang="en-CA" dirty="0" smtClean="0"/>
              <a:t>Stakeholder Engagement Framework</a:t>
            </a:r>
            <a:endParaRPr lang="en-CA" dirty="0"/>
          </a:p>
        </p:txBody>
      </p:sp>
      <p:sp>
        <p:nvSpPr>
          <p:cNvPr id="4" name="Slide Number Placeholder 3"/>
          <p:cNvSpPr>
            <a:spLocks noGrp="1"/>
          </p:cNvSpPr>
          <p:nvPr>
            <p:ph type="sldNum" sz="quarter" idx="12"/>
          </p:nvPr>
        </p:nvSpPr>
        <p:spPr/>
        <p:txBody>
          <a:bodyPr/>
          <a:lstStyle/>
          <a:p>
            <a:pPr>
              <a:defRPr/>
            </a:pPr>
            <a:fld id="{DA7A1C77-1E87-43F1-8757-86483A9E80E3}" type="slidenum">
              <a:rPr lang="en-CA" altLang="en-US" smtClean="0"/>
              <a:pPr>
                <a:defRPr/>
              </a:pPr>
              <a:t>22</a:t>
            </a:fld>
            <a:endParaRPr lang="en-CA" altLang="en-US"/>
          </a:p>
        </p:txBody>
      </p:sp>
    </p:spTree>
    <p:extLst>
      <p:ext uri="{BB962C8B-B14F-4D97-AF65-F5344CB8AC3E}">
        <p14:creationId xmlns:p14="http://schemas.microsoft.com/office/powerpoint/2010/main" val="2380311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CA" dirty="0" smtClean="0"/>
              <a:t>2017 Stakeholder Engagement Timeline</a:t>
            </a:r>
            <a:endParaRPr lang="en-CA" dirty="0"/>
          </a:p>
        </p:txBody>
      </p:sp>
      <p:sp>
        <p:nvSpPr>
          <p:cNvPr id="4" name="Slide Number Placeholder 3"/>
          <p:cNvSpPr>
            <a:spLocks noGrp="1"/>
          </p:cNvSpPr>
          <p:nvPr>
            <p:ph type="sldNum" sz="quarter" idx="12"/>
          </p:nvPr>
        </p:nvSpPr>
        <p:spPr/>
        <p:txBody>
          <a:bodyPr/>
          <a:lstStyle/>
          <a:p>
            <a:pPr>
              <a:defRPr/>
            </a:pPr>
            <a:fld id="{DA7A1C77-1E87-43F1-8757-86483A9E80E3}" type="slidenum">
              <a:rPr lang="en-CA" altLang="en-US" smtClean="0"/>
              <a:pPr>
                <a:defRPr/>
              </a:pPr>
              <a:t>23</a:t>
            </a:fld>
            <a:endParaRPr lang="en-CA"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6800"/>
            <a:ext cx="7477122"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2958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458200" cy="685800"/>
          </a:xfrm>
        </p:spPr>
        <p:txBody>
          <a:bodyPr/>
          <a:lstStyle/>
          <a:p>
            <a:r>
              <a:rPr lang="en-CA" sz="2800" b="1" dirty="0" smtClean="0">
                <a:latin typeface="Tahoma" panose="020B0604030504040204" pitchFamily="34" charset="0"/>
                <a:ea typeface="Tahoma" panose="020B0604030504040204" pitchFamily="34" charset="0"/>
                <a:cs typeface="Tahoma" panose="020B0604030504040204" pitchFamily="34" charset="0"/>
              </a:rPr>
              <a:t>IESO Resources – </a:t>
            </a:r>
            <a:r>
              <a:rPr lang="en-CA" sz="2800" b="1" i="1" dirty="0" smtClean="0">
                <a:latin typeface="Tahoma" panose="020B0604030504040204" pitchFamily="34" charset="0"/>
                <a:ea typeface="Tahoma" panose="020B0604030504040204" pitchFamily="34" charset="0"/>
                <a:cs typeface="Tahoma" panose="020B0604030504040204" pitchFamily="34" charset="0"/>
              </a:rPr>
              <a:t>Keep in Touch</a:t>
            </a:r>
            <a:endParaRPr lang="en-CA" sz="2800" b="1" dirty="0">
              <a:latin typeface="Tahoma" panose="020B0604030504040204" pitchFamily="34" charset="0"/>
              <a:ea typeface="Tahoma" panose="020B0604030504040204" pitchFamily="34" charset="0"/>
              <a:cs typeface="Tahoma" panose="020B0604030504040204" pitchFamily="34" charset="0"/>
            </a:endParaRPr>
          </a:p>
        </p:txBody>
      </p:sp>
      <p:pic>
        <p:nvPicPr>
          <p:cNvPr id="3075" name="Picture 3"/>
          <p:cNvPicPr>
            <a:picLocks noChangeAspect="1" noChangeArrowheads="1"/>
          </p:cNvPicPr>
          <p:nvPr/>
        </p:nvPicPr>
        <p:blipFill>
          <a:blip r:embed="rId3" cstate="print"/>
          <a:srcRect/>
          <a:stretch>
            <a:fillRect/>
          </a:stretch>
        </p:blipFill>
        <p:spPr bwMode="auto">
          <a:xfrm>
            <a:off x="3415697" y="1066800"/>
            <a:ext cx="5728303" cy="2590800"/>
          </a:xfrm>
          <a:prstGeom prst="rect">
            <a:avLst/>
          </a:prstGeom>
          <a:noFill/>
          <a:ln w="9525">
            <a:noFill/>
            <a:miter lim="800000"/>
            <a:headEnd/>
            <a:tailEnd/>
          </a:ln>
        </p:spPr>
      </p:pic>
      <p:pic>
        <p:nvPicPr>
          <p:cNvPr id="20482" name="Picture 2" descr="http://ieso.corp.int/filedepot_download/22617/3928/file/L_Save_on_Energy_Tag_E_4CC.png"/>
          <p:cNvPicPr>
            <a:picLocks noChangeAspect="1" noChangeArrowheads="1"/>
          </p:cNvPicPr>
          <p:nvPr/>
        </p:nvPicPr>
        <p:blipFill>
          <a:blip r:embed="rId4" cstate="print"/>
          <a:srcRect/>
          <a:stretch>
            <a:fillRect/>
          </a:stretch>
        </p:blipFill>
        <p:spPr bwMode="auto">
          <a:xfrm>
            <a:off x="4343399" y="3657600"/>
            <a:ext cx="2307877" cy="1073163"/>
          </a:xfrm>
          <a:prstGeom prst="rect">
            <a:avLst/>
          </a:prstGeom>
          <a:noFill/>
        </p:spPr>
      </p:pic>
      <p:pic>
        <p:nvPicPr>
          <p:cNvPr id="20483" name="Picture 3"/>
          <p:cNvPicPr>
            <a:picLocks noChangeAspect="1" noChangeArrowheads="1"/>
          </p:cNvPicPr>
          <p:nvPr/>
        </p:nvPicPr>
        <p:blipFill>
          <a:blip r:embed="rId5" cstate="print"/>
          <a:srcRect/>
          <a:stretch>
            <a:fillRect/>
          </a:stretch>
        </p:blipFill>
        <p:spPr bwMode="auto">
          <a:xfrm>
            <a:off x="4312920" y="4876800"/>
            <a:ext cx="4035304" cy="1042707"/>
          </a:xfrm>
          <a:prstGeom prst="rect">
            <a:avLst/>
          </a:prstGeom>
          <a:noFill/>
          <a:ln w="9525">
            <a:noFill/>
            <a:miter lim="800000"/>
            <a:headEnd/>
            <a:tailEnd/>
          </a:ln>
        </p:spPr>
      </p:pic>
      <p:grpSp>
        <p:nvGrpSpPr>
          <p:cNvPr id="3" name="Group 2"/>
          <p:cNvGrpSpPr/>
          <p:nvPr/>
        </p:nvGrpSpPr>
        <p:grpSpPr>
          <a:xfrm>
            <a:off x="387409" y="1254629"/>
            <a:ext cx="3224471" cy="4038600"/>
            <a:chOff x="661729" y="1371600"/>
            <a:chExt cx="3605471" cy="4376185"/>
          </a:xfrm>
        </p:grpSpPr>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1729" y="1371600"/>
              <a:ext cx="2660794" cy="3413952"/>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4000" y="3453765"/>
              <a:ext cx="2743200" cy="2294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07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5697" y="1175329"/>
            <a:ext cx="2070703" cy="1186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5" name="Picture 5" descr="C:\Users\butterst\AppData\Local\Microsoft\Windows\Temporary Internet Files\Content.IE5\MJ60NNPX\ieso_E_twolinetag_rgb_300dpi.png"/>
          <p:cNvPicPr>
            <a:picLocks noChangeAspect="1" noChangeArrowheads="1"/>
          </p:cNvPicPr>
          <p:nvPr/>
        </p:nvPicPr>
        <p:blipFill>
          <a:blip r:embed="rId9" cstate="print"/>
          <a:srcRect/>
          <a:stretch>
            <a:fillRect/>
          </a:stretch>
        </p:blipFill>
        <p:spPr bwMode="auto">
          <a:xfrm>
            <a:off x="3993874" y="989077"/>
            <a:ext cx="2985052" cy="1373123"/>
          </a:xfrm>
          <a:prstGeom prst="rect">
            <a:avLst/>
          </a:prstGeom>
          <a:noFill/>
        </p:spPr>
      </p:pic>
    </p:spTree>
    <p:extLst>
      <p:ext uri="{BB962C8B-B14F-4D97-AF65-F5344CB8AC3E}">
        <p14:creationId xmlns:p14="http://schemas.microsoft.com/office/powerpoint/2010/main" val="32703836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76200"/>
            <a:ext cx="8586707" cy="609600"/>
          </a:xfrm>
        </p:spPr>
        <p:txBody>
          <a:bodyPr/>
          <a:lstStyle/>
          <a:p>
            <a:r>
              <a:rPr lang="en-CA" dirty="0" smtClean="0">
                <a:latin typeface="+mj-lt"/>
              </a:rPr>
              <a:t/>
            </a:r>
            <a:br>
              <a:rPr lang="en-CA" dirty="0" smtClean="0">
                <a:latin typeface="+mj-lt"/>
              </a:rPr>
            </a:br>
            <a:r>
              <a:rPr lang="en-CA" dirty="0" smtClean="0">
                <a:latin typeface="Tahoma" pitchFamily="34" charset="0"/>
                <a:ea typeface="Tahoma" pitchFamily="34" charset="0"/>
                <a:cs typeface="Tahoma" pitchFamily="34" charset="0"/>
              </a:rPr>
              <a:t>Ontario’s IESO: Not Your Average ISO</a:t>
            </a:r>
            <a:endParaRPr lang="en-CA" dirty="0">
              <a:latin typeface="Tahoma" pitchFamily="34" charset="0"/>
              <a:ea typeface="Tahoma" pitchFamily="34" charset="0"/>
              <a:cs typeface="Tahoma" pitchFamily="34" charset="0"/>
            </a:endParaRPr>
          </a:p>
        </p:txBody>
      </p:sp>
      <p:sp>
        <p:nvSpPr>
          <p:cNvPr id="2" name="Content Placeholder 1"/>
          <p:cNvSpPr>
            <a:spLocks noGrp="1"/>
          </p:cNvSpPr>
          <p:nvPr>
            <p:ph idx="4294967295"/>
          </p:nvPr>
        </p:nvSpPr>
        <p:spPr>
          <a:xfrm>
            <a:off x="228600" y="3124200"/>
            <a:ext cx="6324600" cy="2590800"/>
          </a:xfrm>
        </p:spPr>
        <p:txBody>
          <a:bodyPr/>
          <a:lstStyle/>
          <a:p>
            <a:pPr marL="0" indent="0">
              <a:spcBef>
                <a:spcPts val="0"/>
              </a:spcBef>
              <a:spcAft>
                <a:spcPts val="1200"/>
              </a:spcAft>
              <a:buNone/>
            </a:pPr>
            <a:r>
              <a:rPr lang="en-CA" sz="2200" dirty="0" smtClean="0">
                <a:latin typeface="Palatino Linotype" pitchFamily="18" charset="0"/>
              </a:rPr>
              <a:t>We do this by:</a:t>
            </a:r>
          </a:p>
          <a:p>
            <a:pPr lvl="1">
              <a:spcBef>
                <a:spcPts val="0"/>
              </a:spcBef>
              <a:spcAft>
                <a:spcPts val="600"/>
              </a:spcAft>
              <a:buFont typeface="Wingdings" pitchFamily="2" charset="2"/>
              <a:buChar char="Ø"/>
            </a:pPr>
            <a:r>
              <a:rPr lang="en-CA" sz="2200" dirty="0" smtClean="0">
                <a:latin typeface="Palatino Linotype" pitchFamily="18" charset="0"/>
              </a:rPr>
              <a:t>Planning</a:t>
            </a:r>
          </a:p>
          <a:p>
            <a:pPr lvl="1">
              <a:spcBef>
                <a:spcPts val="0"/>
              </a:spcBef>
              <a:spcAft>
                <a:spcPts val="600"/>
              </a:spcAft>
              <a:buFont typeface="Wingdings" pitchFamily="2" charset="2"/>
              <a:buChar char="Ø"/>
            </a:pPr>
            <a:r>
              <a:rPr lang="en-CA" sz="2200" dirty="0" smtClean="0">
                <a:latin typeface="Palatino Linotype" pitchFamily="18" charset="0"/>
              </a:rPr>
              <a:t>Enabling Conservation</a:t>
            </a:r>
          </a:p>
          <a:p>
            <a:pPr lvl="1">
              <a:spcBef>
                <a:spcPts val="0"/>
              </a:spcBef>
              <a:spcAft>
                <a:spcPts val="600"/>
              </a:spcAft>
              <a:buFont typeface="Wingdings" pitchFamily="2" charset="2"/>
              <a:buChar char="Ø"/>
            </a:pPr>
            <a:r>
              <a:rPr lang="en-CA" sz="2200" dirty="0" smtClean="0">
                <a:latin typeface="Palatino Linotype" pitchFamily="18" charset="0"/>
              </a:rPr>
              <a:t>Operating the Grid and Wholesale Market</a:t>
            </a:r>
          </a:p>
          <a:p>
            <a:pPr lvl="1">
              <a:spcBef>
                <a:spcPts val="0"/>
              </a:spcBef>
              <a:spcAft>
                <a:spcPts val="600"/>
              </a:spcAft>
              <a:buFont typeface="Wingdings" pitchFamily="2" charset="2"/>
              <a:buChar char="Ø"/>
            </a:pPr>
            <a:r>
              <a:rPr lang="en-CA" sz="2200" dirty="0" smtClean="0">
                <a:latin typeface="Palatino Linotype" pitchFamily="18" charset="0"/>
              </a:rPr>
              <a:t>Ensuring Supply</a:t>
            </a:r>
          </a:p>
          <a:p>
            <a:pPr lvl="1">
              <a:spcBef>
                <a:spcPts val="0"/>
              </a:spcBef>
              <a:spcAft>
                <a:spcPts val="600"/>
              </a:spcAft>
              <a:buFont typeface="Wingdings" pitchFamily="2" charset="2"/>
              <a:buChar char="Ø"/>
            </a:pPr>
            <a:r>
              <a:rPr lang="en-CA" sz="2200" dirty="0" smtClean="0">
                <a:latin typeface="Palatino Linotype" pitchFamily="18" charset="0"/>
              </a:rPr>
              <a:t>Engaging Stakeholders and Communities</a:t>
            </a:r>
            <a:endParaRPr lang="en-CA" sz="2200" dirty="0"/>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7315200" y="1371600"/>
            <a:ext cx="1828800" cy="4343400"/>
          </a:xfrm>
          <a:prstGeom prst="rect">
            <a:avLst/>
          </a:prstGeom>
          <a:ln>
            <a:noFill/>
          </a:ln>
          <a:effectLst>
            <a:outerShdw blurRad="190500" algn="tl" rotWithShape="0">
              <a:srgbClr val="000000">
                <a:alpha val="70000"/>
              </a:srgbClr>
            </a:outerShdw>
          </a:effectLst>
        </p:spPr>
      </p:pic>
      <p:sp>
        <p:nvSpPr>
          <p:cNvPr id="8" name="TextBox 7"/>
          <p:cNvSpPr txBox="1"/>
          <p:nvPr/>
        </p:nvSpPr>
        <p:spPr>
          <a:xfrm>
            <a:off x="228600" y="1295400"/>
            <a:ext cx="6934200" cy="1785104"/>
          </a:xfrm>
          <a:prstGeom prst="rect">
            <a:avLst/>
          </a:prstGeom>
          <a:noFill/>
        </p:spPr>
        <p:txBody>
          <a:bodyPr wrap="square" rtlCol="0">
            <a:spAutoFit/>
          </a:bodyPr>
          <a:lstStyle/>
          <a:p>
            <a:pPr>
              <a:spcBef>
                <a:spcPts val="200"/>
              </a:spcBef>
              <a:spcAft>
                <a:spcPts val="200"/>
              </a:spcAft>
            </a:pPr>
            <a:r>
              <a:rPr lang="en-CA" sz="2200" dirty="0" smtClean="0">
                <a:solidFill>
                  <a:schemeClr val="tx1"/>
                </a:solidFill>
                <a:latin typeface="+mn-lt"/>
              </a:rPr>
              <a:t>The Independent Electricity System Operator (IESO) works at the heart of Ontario's power system – ensuring there is enough power to meet the province's energy needs in real time while also planning and securing energy for the future</a:t>
            </a:r>
            <a:endParaRPr lang="en-US" sz="2200" dirty="0">
              <a:solidFill>
                <a:schemeClr val="tx1"/>
              </a:solidFill>
              <a:latin typeface="+mn-lt"/>
            </a:endParaRPr>
          </a:p>
        </p:txBody>
      </p:sp>
    </p:spTree>
    <p:extLst>
      <p:ext uri="{BB962C8B-B14F-4D97-AF65-F5344CB8AC3E}">
        <p14:creationId xmlns:p14="http://schemas.microsoft.com/office/powerpoint/2010/main" val="22632442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113" y="228600"/>
            <a:ext cx="8458200" cy="685800"/>
          </a:xfrm>
        </p:spPr>
        <p:txBody>
          <a:bodyPr/>
          <a:lstStyle/>
          <a:p>
            <a:r>
              <a:rPr lang="en-CA" dirty="0">
                <a:latin typeface="Palatino Linotype" pitchFamily="18" charset="0"/>
              </a:rPr>
              <a:t>An Evolving Supply Mix</a:t>
            </a:r>
          </a:p>
        </p:txBody>
      </p:sp>
      <p:sp>
        <p:nvSpPr>
          <p:cNvPr id="3" name="Content Placeholder 2"/>
          <p:cNvSpPr>
            <a:spLocks noGrp="1"/>
          </p:cNvSpPr>
          <p:nvPr>
            <p:ph idx="1"/>
          </p:nvPr>
        </p:nvSpPr>
        <p:spPr>
          <a:xfrm>
            <a:off x="304800" y="1143000"/>
            <a:ext cx="3657600" cy="4976449"/>
          </a:xfrm>
          <a:ln>
            <a:solidFill>
              <a:schemeClr val="accent1"/>
            </a:solidFill>
          </a:ln>
        </p:spPr>
        <p:txBody>
          <a:bodyPr/>
          <a:lstStyle/>
          <a:p>
            <a:pPr marL="0" indent="0">
              <a:spcBef>
                <a:spcPts val="0"/>
              </a:spcBef>
              <a:buNone/>
            </a:pPr>
            <a:r>
              <a:rPr lang="en-CA" sz="1400" b="1" dirty="0" smtClean="0"/>
              <a:t>2003</a:t>
            </a:r>
            <a:r>
              <a:rPr lang="en-CA" sz="1400" dirty="0" smtClean="0"/>
              <a:t> 	Ontario government commits to 	coal plant closures</a:t>
            </a:r>
          </a:p>
          <a:p>
            <a:pPr marL="0" indent="0">
              <a:spcBef>
                <a:spcPts val="0"/>
              </a:spcBef>
              <a:buNone/>
            </a:pPr>
            <a:endParaRPr lang="en-CA" sz="1400" dirty="0" smtClean="0"/>
          </a:p>
          <a:p>
            <a:pPr>
              <a:spcBef>
                <a:spcPts val="0"/>
              </a:spcBef>
              <a:buAutoNum type="arabicPlain" startAt="2006"/>
            </a:pPr>
            <a:r>
              <a:rPr lang="en-CA" sz="1400" b="1" dirty="0" smtClean="0"/>
              <a:t> </a:t>
            </a:r>
            <a:r>
              <a:rPr lang="en-CA" sz="1400" dirty="0" smtClean="0"/>
              <a:t>	First wind farms commissioned</a:t>
            </a:r>
          </a:p>
          <a:p>
            <a:pPr>
              <a:spcBef>
                <a:spcPts val="0"/>
              </a:spcBef>
              <a:buAutoNum type="arabicPlain" startAt="2006"/>
            </a:pPr>
            <a:endParaRPr lang="en-CA" sz="1400" dirty="0" smtClean="0"/>
          </a:p>
          <a:p>
            <a:pPr>
              <a:spcBef>
                <a:spcPts val="0"/>
              </a:spcBef>
              <a:buAutoNum type="arabicPlain" startAt="2007"/>
            </a:pPr>
            <a:r>
              <a:rPr lang="en-CA" sz="1400" b="1" dirty="0" smtClean="0"/>
              <a:t> 	</a:t>
            </a:r>
            <a:r>
              <a:rPr lang="en-CA" sz="1400" dirty="0" smtClean="0"/>
              <a:t>Lakeview Coal Generating  	Station closes</a:t>
            </a:r>
          </a:p>
          <a:p>
            <a:pPr>
              <a:spcBef>
                <a:spcPts val="0"/>
              </a:spcBef>
              <a:buAutoNum type="arabicPlain" startAt="2007"/>
            </a:pPr>
            <a:endParaRPr lang="en-CA" sz="1400" b="1" dirty="0" smtClean="0"/>
          </a:p>
          <a:p>
            <a:pPr>
              <a:spcBef>
                <a:spcPts val="0"/>
              </a:spcBef>
              <a:buAutoNum type="arabicPlain" startAt="2009"/>
            </a:pPr>
            <a:r>
              <a:rPr lang="en-CA" sz="1400" b="1" dirty="0" smtClean="0"/>
              <a:t> 	</a:t>
            </a:r>
            <a:r>
              <a:rPr lang="en-CA" sz="1400" dirty="0" smtClean="0"/>
              <a:t>Ontario </a:t>
            </a:r>
            <a:r>
              <a:rPr lang="en-CA" sz="1400" dirty="0"/>
              <a:t>announces </a:t>
            </a:r>
            <a:r>
              <a:rPr lang="en-CA" sz="1400" dirty="0" smtClean="0"/>
              <a:t>Feed-In-	Tariff program</a:t>
            </a:r>
          </a:p>
          <a:p>
            <a:pPr>
              <a:spcBef>
                <a:spcPts val="0"/>
              </a:spcBef>
              <a:buAutoNum type="arabicPlain" startAt="2009"/>
            </a:pPr>
            <a:endParaRPr lang="en-CA" sz="1400" dirty="0" smtClean="0"/>
          </a:p>
          <a:p>
            <a:pPr marL="0" indent="0">
              <a:spcBef>
                <a:spcPts val="0"/>
              </a:spcBef>
              <a:buNone/>
            </a:pPr>
            <a:r>
              <a:rPr lang="en-CA" sz="1400" b="1" dirty="0" smtClean="0"/>
              <a:t>2009 	</a:t>
            </a:r>
            <a:r>
              <a:rPr lang="en-CA" sz="1400" dirty="0" smtClean="0"/>
              <a:t>Demand decreases 6.1% 	compared to the previous year</a:t>
            </a:r>
          </a:p>
          <a:p>
            <a:pPr marL="0" indent="0">
              <a:spcBef>
                <a:spcPts val="0"/>
              </a:spcBef>
              <a:buNone/>
            </a:pPr>
            <a:endParaRPr lang="en-CA" sz="1400" dirty="0" smtClean="0"/>
          </a:p>
          <a:p>
            <a:pPr marL="0" indent="0">
              <a:spcBef>
                <a:spcPts val="0"/>
              </a:spcBef>
              <a:buNone/>
            </a:pPr>
            <a:r>
              <a:rPr lang="en-CA" sz="1400" b="1" dirty="0" smtClean="0"/>
              <a:t>2010 </a:t>
            </a:r>
            <a:r>
              <a:rPr lang="en-CA" sz="1400" dirty="0" smtClean="0"/>
              <a:t>	Ontario Long Term Energy Plan 	target– 10,700 MW of renewable  	energy </a:t>
            </a:r>
          </a:p>
          <a:p>
            <a:pPr marL="0" indent="0">
              <a:spcBef>
                <a:spcPts val="0"/>
              </a:spcBef>
              <a:buNone/>
            </a:pPr>
            <a:r>
              <a:rPr lang="en-CA" sz="1400" dirty="0" smtClean="0"/>
              <a:t>	</a:t>
            </a:r>
          </a:p>
          <a:p>
            <a:pPr>
              <a:spcBef>
                <a:spcPts val="0"/>
              </a:spcBef>
              <a:buAutoNum type="arabicPlain" startAt="2011"/>
            </a:pPr>
            <a:r>
              <a:rPr lang="en-CA" sz="1400" b="1" dirty="0" smtClean="0"/>
              <a:t> 	</a:t>
            </a:r>
            <a:r>
              <a:rPr lang="en-CA" sz="1400" dirty="0" smtClean="0"/>
              <a:t>3.6 million Ontarians on Time-	Of-Use rates</a:t>
            </a:r>
          </a:p>
          <a:p>
            <a:pPr>
              <a:spcBef>
                <a:spcPts val="0"/>
              </a:spcBef>
              <a:buAutoNum type="arabicPlain" startAt="2011"/>
            </a:pPr>
            <a:endParaRPr lang="en-CA" sz="1400" dirty="0" smtClean="0"/>
          </a:p>
          <a:p>
            <a:pPr marL="0" indent="0">
              <a:spcBef>
                <a:spcPts val="0"/>
              </a:spcBef>
              <a:buNone/>
            </a:pPr>
            <a:r>
              <a:rPr lang="en-CA" sz="1400" b="1" dirty="0" smtClean="0"/>
              <a:t>2014</a:t>
            </a:r>
            <a:r>
              <a:rPr lang="en-CA" sz="1400" dirty="0" smtClean="0"/>
              <a:t>	Remaining coal facilities close</a:t>
            </a:r>
          </a:p>
        </p:txBody>
      </p:sp>
      <p:sp>
        <p:nvSpPr>
          <p:cNvPr id="4" name="Slide Number Placeholder 3"/>
          <p:cNvSpPr>
            <a:spLocks noGrp="1"/>
          </p:cNvSpPr>
          <p:nvPr>
            <p:ph type="sldNum" sz="quarter" idx="10"/>
          </p:nvPr>
        </p:nvSpPr>
        <p:spPr/>
        <p:txBody>
          <a:bodyPr/>
          <a:lstStyle/>
          <a:p>
            <a:pPr>
              <a:defRPr/>
            </a:pPr>
            <a:fld id="{9EC992FF-15E7-4EF1-8D81-8AED6D44C101}" type="slidenum">
              <a:rPr lang="en-CA" smtClean="0">
                <a:solidFill>
                  <a:srgbClr val="000000"/>
                </a:solidFill>
              </a:rPr>
              <a:pPr>
                <a:defRPr/>
              </a:pPr>
              <a:t>4</a:t>
            </a:fld>
            <a:endParaRPr lang="en-CA" dirty="0">
              <a:solidFill>
                <a:srgbClr val="000000"/>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7480" y="1905000"/>
            <a:ext cx="5146519" cy="2871216"/>
          </a:xfrm>
          <a:prstGeom prst="rect">
            <a:avLst/>
          </a:prstGeom>
        </p:spPr>
      </p:pic>
    </p:spTree>
    <p:extLst>
      <p:ext uri="{BB962C8B-B14F-4D97-AF65-F5344CB8AC3E}">
        <p14:creationId xmlns:p14="http://schemas.microsoft.com/office/powerpoint/2010/main" val="25821494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p:cNvPicPr>
            <a:picLocks noChangeArrowheads="1"/>
          </p:cNvPicPr>
          <p:nvPr/>
        </p:nvPicPr>
        <p:blipFill>
          <a:blip r:embed="rId3" cstate="print"/>
          <a:srcRect/>
          <a:stretch>
            <a:fillRect/>
          </a:stretch>
        </p:blipFill>
        <p:spPr bwMode="auto">
          <a:xfrm>
            <a:off x="3048000" y="2139696"/>
            <a:ext cx="3124200" cy="3118104"/>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9482" y="2133600"/>
            <a:ext cx="3343318" cy="3124200"/>
          </a:xfrm>
          <a:prstGeom prst="rect">
            <a:avLst/>
          </a:prstGeom>
          <a:noFill/>
          <a:ln w="9525">
            <a:noFill/>
            <a:miter lim="800000"/>
            <a:headEnd/>
            <a:tailEnd/>
          </a:ln>
          <a:effectLst/>
        </p:spPr>
      </p:pic>
      <p:pic>
        <p:nvPicPr>
          <p:cNvPr id="19" name="Picture 3"/>
          <p:cNvPicPr>
            <a:picLocks noChangeAspect="1" noChangeArrowheads="1"/>
          </p:cNvPicPr>
          <p:nvPr/>
        </p:nvPicPr>
        <p:blipFill>
          <a:blip r:embed="rId5" cstate="print"/>
          <a:srcRect/>
          <a:stretch>
            <a:fillRect/>
          </a:stretch>
        </p:blipFill>
        <p:spPr bwMode="auto">
          <a:xfrm>
            <a:off x="5791200" y="2082140"/>
            <a:ext cx="3400425" cy="3150918"/>
          </a:xfrm>
          <a:prstGeom prst="rect">
            <a:avLst/>
          </a:prstGeom>
          <a:noFill/>
          <a:ln w="9525">
            <a:noFill/>
            <a:miter lim="800000"/>
            <a:headEnd/>
            <a:tailEnd/>
          </a:ln>
          <a:effectLst/>
        </p:spPr>
      </p:pic>
      <p:sp>
        <p:nvSpPr>
          <p:cNvPr id="2" name="Title 1"/>
          <p:cNvSpPr>
            <a:spLocks noGrp="1"/>
          </p:cNvSpPr>
          <p:nvPr>
            <p:ph type="title"/>
          </p:nvPr>
        </p:nvSpPr>
        <p:spPr>
          <a:xfrm>
            <a:off x="457200" y="381000"/>
            <a:ext cx="8458200" cy="685800"/>
          </a:xfrm>
        </p:spPr>
        <p:txBody>
          <a:bodyPr/>
          <a:lstStyle/>
          <a:p>
            <a:r>
              <a:rPr lang="en-US" dirty="0" smtClean="0">
                <a:latin typeface="Palatino Linotype" pitchFamily="18" charset="0"/>
              </a:rPr>
              <a:t>Ontario’s Electricity Supply - Capacity</a:t>
            </a:r>
            <a:endParaRPr lang="en-US" dirty="0">
              <a:latin typeface="Palatino Linotype" pitchFamily="18" charset="0"/>
            </a:endParaRPr>
          </a:p>
        </p:txBody>
      </p:sp>
      <p:sp>
        <p:nvSpPr>
          <p:cNvPr id="6" name="Right Arrow 5"/>
          <p:cNvSpPr/>
          <p:nvPr/>
        </p:nvSpPr>
        <p:spPr bwMode="auto">
          <a:xfrm>
            <a:off x="304800" y="1523999"/>
            <a:ext cx="8534400" cy="457200"/>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endParaRPr lang="en-US" smtClean="0">
              <a:solidFill>
                <a:srgbClr val="FFFFFF"/>
              </a:solidFill>
              <a:latin typeface="Arial" charset="0"/>
            </a:endParaRPr>
          </a:p>
        </p:txBody>
      </p:sp>
      <p:sp>
        <p:nvSpPr>
          <p:cNvPr id="7" name="TextBox 6"/>
          <p:cNvSpPr txBox="1"/>
          <p:nvPr/>
        </p:nvSpPr>
        <p:spPr>
          <a:xfrm>
            <a:off x="3886200" y="1523999"/>
            <a:ext cx="1524000" cy="40011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smtClean="0">
                <a:solidFill>
                  <a:srgbClr val="000000"/>
                </a:solidFill>
              </a:rPr>
              <a:t>2015</a:t>
            </a:r>
            <a:endParaRPr lang="en-US" sz="2000" b="1" dirty="0">
              <a:solidFill>
                <a:srgbClr val="000000"/>
              </a:solidFill>
            </a:endParaRPr>
          </a:p>
        </p:txBody>
      </p:sp>
      <p:sp>
        <p:nvSpPr>
          <p:cNvPr id="8" name="TextBox 7"/>
          <p:cNvSpPr txBox="1"/>
          <p:nvPr/>
        </p:nvSpPr>
        <p:spPr>
          <a:xfrm>
            <a:off x="6705600" y="1523999"/>
            <a:ext cx="1524000"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smtClean="0">
                <a:solidFill>
                  <a:srgbClr val="000000"/>
                </a:solidFill>
              </a:rPr>
              <a:t>2025</a:t>
            </a:r>
            <a:endParaRPr lang="en-US" sz="2000" b="1" dirty="0">
              <a:solidFill>
                <a:srgbClr val="000000"/>
              </a:solidFill>
            </a:endParaRPr>
          </a:p>
        </p:txBody>
      </p:sp>
      <p:sp>
        <p:nvSpPr>
          <p:cNvPr id="9" name="TextBox 8"/>
          <p:cNvSpPr txBox="1"/>
          <p:nvPr/>
        </p:nvSpPr>
        <p:spPr>
          <a:xfrm>
            <a:off x="1066800" y="1523999"/>
            <a:ext cx="1524000"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smtClean="0">
                <a:solidFill>
                  <a:srgbClr val="000000"/>
                </a:solidFill>
              </a:rPr>
              <a:t>2005</a:t>
            </a:r>
            <a:endParaRPr lang="en-US" sz="2000" b="1" dirty="0">
              <a:solidFill>
                <a:srgbClr val="000000"/>
              </a:solidFill>
            </a:endParaRPr>
          </a:p>
        </p:txBody>
      </p:sp>
      <p:sp>
        <p:nvSpPr>
          <p:cNvPr id="13" name="TextBox 12"/>
          <p:cNvSpPr txBox="1"/>
          <p:nvPr/>
        </p:nvSpPr>
        <p:spPr>
          <a:xfrm>
            <a:off x="4114800" y="2057399"/>
            <a:ext cx="1051324" cy="400110"/>
          </a:xfrm>
          <a:prstGeom prst="rect">
            <a:avLst/>
          </a:prstGeom>
          <a:noFill/>
        </p:spPr>
        <p:txBody>
          <a:bodyPr wrap="square" rtlCol="0">
            <a:spAutoFit/>
          </a:bodyPr>
          <a:lstStyle/>
          <a:p>
            <a:pPr algn="ctr"/>
            <a:r>
              <a:rPr lang="en-US" sz="1000" dirty="0" smtClean="0">
                <a:solidFill>
                  <a:srgbClr val="FFFFFF">
                    <a:lumMod val="65000"/>
                  </a:srgbClr>
                </a:solidFill>
              </a:rPr>
              <a:t>Demand Response</a:t>
            </a:r>
            <a:endParaRPr lang="en-US" sz="1000" dirty="0">
              <a:solidFill>
                <a:srgbClr val="FFFFFF">
                  <a:lumMod val="65000"/>
                </a:srgbClr>
              </a:solidFill>
            </a:endParaRPr>
          </a:p>
        </p:txBody>
      </p:sp>
      <p:sp>
        <p:nvSpPr>
          <p:cNvPr id="14" name="TextBox 13"/>
          <p:cNvSpPr txBox="1"/>
          <p:nvPr/>
        </p:nvSpPr>
        <p:spPr>
          <a:xfrm>
            <a:off x="3200400" y="2285999"/>
            <a:ext cx="838199" cy="400110"/>
          </a:xfrm>
          <a:prstGeom prst="rect">
            <a:avLst/>
          </a:prstGeom>
          <a:noFill/>
        </p:spPr>
        <p:txBody>
          <a:bodyPr wrap="square" rtlCol="0">
            <a:spAutoFit/>
          </a:bodyPr>
          <a:lstStyle/>
          <a:p>
            <a:pPr algn="ctr"/>
            <a:r>
              <a:rPr lang="en-US" sz="1000" dirty="0" smtClean="0">
                <a:solidFill>
                  <a:srgbClr val="FFFFFF">
                    <a:lumMod val="65000"/>
                  </a:srgbClr>
                </a:solidFill>
              </a:rPr>
              <a:t>Solar/Wind/Bioenergy</a:t>
            </a:r>
            <a:endParaRPr lang="en-US" sz="1000" dirty="0">
              <a:solidFill>
                <a:srgbClr val="FFFFFF">
                  <a:lumMod val="65000"/>
                </a:srgbClr>
              </a:solidFill>
            </a:endParaRPr>
          </a:p>
        </p:txBody>
      </p:sp>
      <p:sp>
        <p:nvSpPr>
          <p:cNvPr id="15" name="TextBox 14"/>
          <p:cNvSpPr txBox="1"/>
          <p:nvPr/>
        </p:nvSpPr>
        <p:spPr>
          <a:xfrm>
            <a:off x="2819400" y="4267199"/>
            <a:ext cx="1051324" cy="246221"/>
          </a:xfrm>
          <a:prstGeom prst="rect">
            <a:avLst/>
          </a:prstGeom>
          <a:noFill/>
        </p:spPr>
        <p:txBody>
          <a:bodyPr wrap="square" rtlCol="0">
            <a:spAutoFit/>
          </a:bodyPr>
          <a:lstStyle/>
          <a:p>
            <a:pPr algn="ctr"/>
            <a:r>
              <a:rPr lang="en-US" sz="1000" dirty="0" smtClean="0">
                <a:solidFill>
                  <a:srgbClr val="FFFFFF">
                    <a:lumMod val="65000"/>
                  </a:srgbClr>
                </a:solidFill>
              </a:rPr>
              <a:t>Water</a:t>
            </a:r>
            <a:endParaRPr lang="en-US" sz="1000" dirty="0">
              <a:solidFill>
                <a:srgbClr val="FFFFFF">
                  <a:lumMod val="65000"/>
                </a:srgbClr>
              </a:solidFill>
            </a:endParaRPr>
          </a:p>
        </p:txBody>
      </p:sp>
      <p:sp>
        <p:nvSpPr>
          <p:cNvPr id="17" name="TextBox 16"/>
          <p:cNvSpPr txBox="1"/>
          <p:nvPr/>
        </p:nvSpPr>
        <p:spPr>
          <a:xfrm>
            <a:off x="4876800" y="4800599"/>
            <a:ext cx="838200" cy="400110"/>
          </a:xfrm>
          <a:prstGeom prst="rect">
            <a:avLst/>
          </a:prstGeom>
          <a:noFill/>
        </p:spPr>
        <p:txBody>
          <a:bodyPr wrap="square" rtlCol="0">
            <a:spAutoFit/>
          </a:bodyPr>
          <a:lstStyle/>
          <a:p>
            <a:pPr algn="ctr"/>
            <a:r>
              <a:rPr lang="en-US" sz="1000" dirty="0" smtClean="0">
                <a:solidFill>
                  <a:srgbClr val="FFFFFF">
                    <a:lumMod val="65000"/>
                  </a:srgbClr>
                </a:solidFill>
              </a:rPr>
              <a:t>Natural Gas</a:t>
            </a:r>
            <a:endParaRPr lang="en-US" sz="1000" dirty="0">
              <a:solidFill>
                <a:srgbClr val="FFFFFF">
                  <a:lumMod val="65000"/>
                </a:srgbClr>
              </a:solidFill>
            </a:endParaRPr>
          </a:p>
        </p:txBody>
      </p:sp>
      <p:sp>
        <p:nvSpPr>
          <p:cNvPr id="18" name="TextBox 17"/>
          <p:cNvSpPr txBox="1"/>
          <p:nvPr/>
        </p:nvSpPr>
        <p:spPr>
          <a:xfrm>
            <a:off x="5181600" y="2590799"/>
            <a:ext cx="1051324" cy="246221"/>
          </a:xfrm>
          <a:prstGeom prst="rect">
            <a:avLst/>
          </a:prstGeom>
          <a:noFill/>
        </p:spPr>
        <p:txBody>
          <a:bodyPr wrap="square" rtlCol="0">
            <a:spAutoFit/>
          </a:bodyPr>
          <a:lstStyle/>
          <a:p>
            <a:pPr algn="ctr"/>
            <a:r>
              <a:rPr lang="en-US" sz="1000" dirty="0" smtClean="0">
                <a:solidFill>
                  <a:srgbClr val="FFFFFF">
                    <a:lumMod val="65000"/>
                  </a:srgbClr>
                </a:solidFill>
              </a:rPr>
              <a:t>Nuclear</a:t>
            </a:r>
            <a:endParaRPr lang="en-US" sz="1000" dirty="0">
              <a:solidFill>
                <a:srgbClr val="FFFFFF">
                  <a:lumMod val="65000"/>
                </a:srgbClr>
              </a:solidFill>
            </a:endParaRPr>
          </a:p>
        </p:txBody>
      </p:sp>
      <p:sp>
        <p:nvSpPr>
          <p:cNvPr id="20" name="TextBox 19"/>
          <p:cNvSpPr txBox="1"/>
          <p:nvPr/>
        </p:nvSpPr>
        <p:spPr>
          <a:xfrm>
            <a:off x="6781800" y="2038289"/>
            <a:ext cx="1051324" cy="400110"/>
          </a:xfrm>
          <a:prstGeom prst="rect">
            <a:avLst/>
          </a:prstGeom>
          <a:noFill/>
        </p:spPr>
        <p:txBody>
          <a:bodyPr wrap="square" rtlCol="0">
            <a:spAutoFit/>
          </a:bodyPr>
          <a:lstStyle/>
          <a:p>
            <a:pPr algn="ctr"/>
            <a:r>
              <a:rPr lang="en-US" sz="1000" dirty="0" smtClean="0">
                <a:solidFill>
                  <a:srgbClr val="FFFFFF">
                    <a:lumMod val="65000"/>
                  </a:srgbClr>
                </a:solidFill>
              </a:rPr>
              <a:t>Demand Response</a:t>
            </a:r>
            <a:endParaRPr lang="en-US" sz="1000" dirty="0">
              <a:solidFill>
                <a:srgbClr val="FFFFFF">
                  <a:lumMod val="65000"/>
                </a:srgbClr>
              </a:solidFill>
            </a:endParaRPr>
          </a:p>
        </p:txBody>
      </p:sp>
      <p:sp>
        <p:nvSpPr>
          <p:cNvPr id="21" name="TextBox 20"/>
          <p:cNvSpPr txBox="1"/>
          <p:nvPr/>
        </p:nvSpPr>
        <p:spPr>
          <a:xfrm>
            <a:off x="6096001" y="2266889"/>
            <a:ext cx="838199" cy="400110"/>
          </a:xfrm>
          <a:prstGeom prst="rect">
            <a:avLst/>
          </a:prstGeom>
          <a:noFill/>
        </p:spPr>
        <p:txBody>
          <a:bodyPr wrap="square" rtlCol="0">
            <a:spAutoFit/>
          </a:bodyPr>
          <a:lstStyle/>
          <a:p>
            <a:pPr algn="ctr"/>
            <a:r>
              <a:rPr lang="en-US" sz="1000" dirty="0" smtClean="0">
                <a:solidFill>
                  <a:srgbClr val="FFFFFF">
                    <a:lumMod val="65000"/>
                  </a:srgbClr>
                </a:solidFill>
              </a:rPr>
              <a:t>Solar/Wind/Bioenergy</a:t>
            </a:r>
            <a:endParaRPr lang="en-US" sz="1000" dirty="0">
              <a:solidFill>
                <a:srgbClr val="FFFFFF">
                  <a:lumMod val="65000"/>
                </a:srgbClr>
              </a:solidFill>
            </a:endParaRPr>
          </a:p>
        </p:txBody>
      </p:sp>
      <p:sp>
        <p:nvSpPr>
          <p:cNvPr id="22" name="TextBox 21"/>
          <p:cNvSpPr txBox="1"/>
          <p:nvPr/>
        </p:nvSpPr>
        <p:spPr>
          <a:xfrm>
            <a:off x="6096000" y="4648199"/>
            <a:ext cx="1051324" cy="246221"/>
          </a:xfrm>
          <a:prstGeom prst="rect">
            <a:avLst/>
          </a:prstGeom>
          <a:noFill/>
        </p:spPr>
        <p:txBody>
          <a:bodyPr wrap="square" rtlCol="0">
            <a:spAutoFit/>
          </a:bodyPr>
          <a:lstStyle/>
          <a:p>
            <a:pPr algn="ctr"/>
            <a:r>
              <a:rPr lang="en-US" sz="1000" dirty="0" smtClean="0">
                <a:solidFill>
                  <a:srgbClr val="FFFFFF">
                    <a:lumMod val="65000"/>
                  </a:srgbClr>
                </a:solidFill>
              </a:rPr>
              <a:t>Water</a:t>
            </a:r>
            <a:endParaRPr lang="en-US" sz="1000" dirty="0">
              <a:solidFill>
                <a:srgbClr val="FFFFFF">
                  <a:lumMod val="65000"/>
                </a:srgbClr>
              </a:solidFill>
            </a:endParaRPr>
          </a:p>
        </p:txBody>
      </p:sp>
      <p:sp>
        <p:nvSpPr>
          <p:cNvPr id="23" name="TextBox 22"/>
          <p:cNvSpPr txBox="1"/>
          <p:nvPr/>
        </p:nvSpPr>
        <p:spPr>
          <a:xfrm>
            <a:off x="8305800" y="4419599"/>
            <a:ext cx="838200" cy="400110"/>
          </a:xfrm>
          <a:prstGeom prst="rect">
            <a:avLst/>
          </a:prstGeom>
          <a:noFill/>
        </p:spPr>
        <p:txBody>
          <a:bodyPr wrap="square" rtlCol="0">
            <a:spAutoFit/>
          </a:bodyPr>
          <a:lstStyle/>
          <a:p>
            <a:pPr algn="ctr"/>
            <a:r>
              <a:rPr lang="en-US" sz="1000" dirty="0" smtClean="0">
                <a:solidFill>
                  <a:srgbClr val="FFFFFF">
                    <a:lumMod val="65000"/>
                  </a:srgbClr>
                </a:solidFill>
              </a:rPr>
              <a:t>Natural Gas</a:t>
            </a:r>
            <a:endParaRPr lang="en-US" sz="1000" dirty="0">
              <a:solidFill>
                <a:srgbClr val="FFFFFF">
                  <a:lumMod val="65000"/>
                </a:srgbClr>
              </a:solidFill>
            </a:endParaRPr>
          </a:p>
        </p:txBody>
      </p:sp>
      <p:sp>
        <p:nvSpPr>
          <p:cNvPr id="24" name="TextBox 23"/>
          <p:cNvSpPr txBox="1"/>
          <p:nvPr/>
        </p:nvSpPr>
        <p:spPr>
          <a:xfrm>
            <a:off x="7924800" y="2438399"/>
            <a:ext cx="1051324" cy="246221"/>
          </a:xfrm>
          <a:prstGeom prst="rect">
            <a:avLst/>
          </a:prstGeom>
          <a:noFill/>
        </p:spPr>
        <p:txBody>
          <a:bodyPr wrap="square" rtlCol="0">
            <a:spAutoFit/>
          </a:bodyPr>
          <a:lstStyle/>
          <a:p>
            <a:pPr algn="ctr"/>
            <a:r>
              <a:rPr lang="en-US" sz="1000" dirty="0" smtClean="0">
                <a:solidFill>
                  <a:srgbClr val="FFFFFF">
                    <a:lumMod val="65000"/>
                  </a:srgbClr>
                </a:solidFill>
              </a:rPr>
              <a:t>Nuclear</a:t>
            </a:r>
            <a:endParaRPr lang="en-US" sz="1000" dirty="0">
              <a:solidFill>
                <a:srgbClr val="FFFFFF">
                  <a:lumMod val="65000"/>
                </a:srgbClr>
              </a:solidFill>
            </a:endParaRPr>
          </a:p>
        </p:txBody>
      </p:sp>
      <p:sp>
        <p:nvSpPr>
          <p:cNvPr id="26" name="TextBox 25"/>
          <p:cNvSpPr txBox="1"/>
          <p:nvPr/>
        </p:nvSpPr>
        <p:spPr>
          <a:xfrm>
            <a:off x="1158476" y="2192178"/>
            <a:ext cx="1051324" cy="246221"/>
          </a:xfrm>
          <a:prstGeom prst="rect">
            <a:avLst/>
          </a:prstGeom>
          <a:noFill/>
        </p:spPr>
        <p:txBody>
          <a:bodyPr wrap="square" rtlCol="0">
            <a:spAutoFit/>
          </a:bodyPr>
          <a:lstStyle/>
          <a:p>
            <a:pPr algn="ctr"/>
            <a:r>
              <a:rPr lang="en-US" sz="1000" dirty="0" smtClean="0">
                <a:solidFill>
                  <a:srgbClr val="FFFFFF">
                    <a:lumMod val="65000"/>
                  </a:srgbClr>
                </a:solidFill>
              </a:rPr>
              <a:t>Coal</a:t>
            </a:r>
            <a:endParaRPr lang="en-US" sz="1000" dirty="0">
              <a:solidFill>
                <a:srgbClr val="FFFFFF">
                  <a:lumMod val="65000"/>
                </a:srgbClr>
              </a:solidFill>
            </a:endParaRPr>
          </a:p>
        </p:txBody>
      </p:sp>
      <p:sp>
        <p:nvSpPr>
          <p:cNvPr id="27" name="TextBox 26"/>
          <p:cNvSpPr txBox="1"/>
          <p:nvPr/>
        </p:nvSpPr>
        <p:spPr>
          <a:xfrm>
            <a:off x="152400" y="2362199"/>
            <a:ext cx="838199" cy="400110"/>
          </a:xfrm>
          <a:prstGeom prst="rect">
            <a:avLst/>
          </a:prstGeom>
          <a:noFill/>
        </p:spPr>
        <p:txBody>
          <a:bodyPr wrap="square" rtlCol="0">
            <a:spAutoFit/>
          </a:bodyPr>
          <a:lstStyle/>
          <a:p>
            <a:pPr algn="ctr"/>
            <a:r>
              <a:rPr lang="en-US" sz="1000" dirty="0" smtClean="0">
                <a:solidFill>
                  <a:srgbClr val="FFFFFF">
                    <a:lumMod val="65000"/>
                  </a:srgbClr>
                </a:solidFill>
              </a:rPr>
              <a:t>Solar/Wind/Bioenergy</a:t>
            </a:r>
            <a:endParaRPr lang="en-US" sz="1000" dirty="0">
              <a:solidFill>
                <a:srgbClr val="FFFFFF">
                  <a:lumMod val="65000"/>
                </a:srgbClr>
              </a:solidFill>
            </a:endParaRPr>
          </a:p>
        </p:txBody>
      </p:sp>
      <p:sp>
        <p:nvSpPr>
          <p:cNvPr id="28" name="TextBox 27"/>
          <p:cNvSpPr txBox="1"/>
          <p:nvPr/>
        </p:nvSpPr>
        <p:spPr>
          <a:xfrm>
            <a:off x="-228600" y="4114799"/>
            <a:ext cx="1051324" cy="246221"/>
          </a:xfrm>
          <a:prstGeom prst="rect">
            <a:avLst/>
          </a:prstGeom>
          <a:noFill/>
        </p:spPr>
        <p:txBody>
          <a:bodyPr wrap="square" rtlCol="0">
            <a:spAutoFit/>
          </a:bodyPr>
          <a:lstStyle/>
          <a:p>
            <a:pPr algn="ctr"/>
            <a:r>
              <a:rPr lang="en-US" sz="1000" dirty="0" smtClean="0">
                <a:solidFill>
                  <a:srgbClr val="FFFFFF">
                    <a:lumMod val="65000"/>
                  </a:srgbClr>
                </a:solidFill>
              </a:rPr>
              <a:t>Water</a:t>
            </a:r>
            <a:endParaRPr lang="en-US" sz="1000" dirty="0">
              <a:solidFill>
                <a:srgbClr val="FFFFFF">
                  <a:lumMod val="65000"/>
                </a:srgbClr>
              </a:solidFill>
            </a:endParaRPr>
          </a:p>
        </p:txBody>
      </p:sp>
      <p:sp>
        <p:nvSpPr>
          <p:cNvPr id="29" name="TextBox 28"/>
          <p:cNvSpPr txBox="1"/>
          <p:nvPr/>
        </p:nvSpPr>
        <p:spPr>
          <a:xfrm>
            <a:off x="533400" y="4800599"/>
            <a:ext cx="838200" cy="400110"/>
          </a:xfrm>
          <a:prstGeom prst="rect">
            <a:avLst/>
          </a:prstGeom>
          <a:noFill/>
        </p:spPr>
        <p:txBody>
          <a:bodyPr wrap="square" rtlCol="0">
            <a:spAutoFit/>
          </a:bodyPr>
          <a:lstStyle/>
          <a:p>
            <a:pPr algn="ctr"/>
            <a:r>
              <a:rPr lang="en-US" sz="1000" dirty="0" smtClean="0">
                <a:solidFill>
                  <a:srgbClr val="FFFFFF">
                    <a:lumMod val="65000"/>
                  </a:srgbClr>
                </a:solidFill>
              </a:rPr>
              <a:t>Natural Gas</a:t>
            </a:r>
            <a:endParaRPr lang="en-US" sz="1000" dirty="0">
              <a:solidFill>
                <a:srgbClr val="FFFFFF">
                  <a:lumMod val="65000"/>
                </a:srgbClr>
              </a:solidFill>
            </a:endParaRPr>
          </a:p>
        </p:txBody>
      </p:sp>
      <p:sp>
        <p:nvSpPr>
          <p:cNvPr id="30" name="TextBox 29"/>
          <p:cNvSpPr txBox="1"/>
          <p:nvPr/>
        </p:nvSpPr>
        <p:spPr>
          <a:xfrm>
            <a:off x="2377676" y="2743199"/>
            <a:ext cx="1051324" cy="246221"/>
          </a:xfrm>
          <a:prstGeom prst="rect">
            <a:avLst/>
          </a:prstGeom>
          <a:noFill/>
        </p:spPr>
        <p:txBody>
          <a:bodyPr wrap="square" rtlCol="0">
            <a:spAutoFit/>
          </a:bodyPr>
          <a:lstStyle/>
          <a:p>
            <a:pPr algn="ctr"/>
            <a:r>
              <a:rPr lang="en-US" sz="1000" dirty="0" smtClean="0">
                <a:solidFill>
                  <a:srgbClr val="FFFFFF">
                    <a:lumMod val="65000"/>
                  </a:srgbClr>
                </a:solidFill>
              </a:rPr>
              <a:t>Nuclear</a:t>
            </a:r>
            <a:endParaRPr lang="en-US" sz="1000" dirty="0">
              <a:solidFill>
                <a:srgbClr val="FFFFFF">
                  <a:lumMod val="65000"/>
                </a:srgbClr>
              </a:solidFill>
            </a:endParaRPr>
          </a:p>
        </p:txBody>
      </p:sp>
      <p:sp>
        <p:nvSpPr>
          <p:cNvPr id="33" name="TextBox 32"/>
          <p:cNvSpPr txBox="1"/>
          <p:nvPr/>
        </p:nvSpPr>
        <p:spPr>
          <a:xfrm>
            <a:off x="152400" y="6324600"/>
            <a:ext cx="2438400" cy="400110"/>
          </a:xfrm>
          <a:prstGeom prst="rect">
            <a:avLst/>
          </a:prstGeom>
          <a:noFill/>
        </p:spPr>
        <p:txBody>
          <a:bodyPr wrap="square" rtlCol="0">
            <a:spAutoFit/>
          </a:bodyPr>
          <a:lstStyle/>
          <a:p>
            <a:r>
              <a:rPr lang="en-US" sz="1000" dirty="0" smtClean="0">
                <a:solidFill>
                  <a:srgbClr val="FFFFFF"/>
                </a:solidFill>
              </a:rPr>
              <a:t>Reflects transmission grid connected and embedded generation, at year end.</a:t>
            </a:r>
            <a:endParaRPr lang="en-US" sz="1000" dirty="0">
              <a:solidFill>
                <a:srgbClr val="FFFFFF"/>
              </a:solidFill>
            </a:endParaRPr>
          </a:p>
        </p:txBody>
      </p:sp>
    </p:spTree>
    <p:extLst>
      <p:ext uri="{BB962C8B-B14F-4D97-AF65-F5344CB8AC3E}">
        <p14:creationId xmlns:p14="http://schemas.microsoft.com/office/powerpoint/2010/main" val="4959173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7"/>
          <p:cNvPicPr>
            <a:picLocks noChangeAspect="1" noChangeArrowheads="1"/>
          </p:cNvPicPr>
          <p:nvPr/>
        </p:nvPicPr>
        <p:blipFill>
          <a:blip r:embed="rId3" cstate="print"/>
          <a:srcRect/>
          <a:stretch>
            <a:fillRect/>
          </a:stretch>
        </p:blipFill>
        <p:spPr bwMode="auto">
          <a:xfrm>
            <a:off x="3056222" y="2148840"/>
            <a:ext cx="3115978" cy="3108960"/>
          </a:xfrm>
          <a:prstGeom prst="rect">
            <a:avLst/>
          </a:prstGeom>
          <a:noFill/>
          <a:ln w="9525">
            <a:noFill/>
            <a:miter lim="800000"/>
            <a:headEnd/>
            <a:tailEnd/>
          </a:ln>
          <a:effectLst/>
        </p:spPr>
      </p:pic>
      <p:pic>
        <p:nvPicPr>
          <p:cNvPr id="3" name="Picture 4"/>
          <p:cNvPicPr>
            <a:picLocks noChangeAspect="1" noChangeArrowheads="1"/>
          </p:cNvPicPr>
          <p:nvPr/>
        </p:nvPicPr>
        <p:blipFill>
          <a:blip r:embed="rId4" cstate="print"/>
          <a:srcRect/>
          <a:stretch>
            <a:fillRect/>
          </a:stretch>
        </p:blipFill>
        <p:spPr bwMode="auto">
          <a:xfrm>
            <a:off x="0" y="2133600"/>
            <a:ext cx="3346704" cy="3127364"/>
          </a:xfrm>
          <a:prstGeom prst="rect">
            <a:avLst/>
          </a:prstGeom>
          <a:noFill/>
          <a:ln w="9525">
            <a:noFill/>
            <a:miter lim="800000"/>
            <a:headEnd/>
            <a:tailEnd/>
          </a:ln>
          <a:effectLst/>
        </p:spPr>
      </p:pic>
      <p:pic>
        <p:nvPicPr>
          <p:cNvPr id="1026" name="Picture 2"/>
          <p:cNvPicPr>
            <a:picLocks noChangeAspect="1" noChangeArrowheads="1"/>
          </p:cNvPicPr>
          <p:nvPr/>
        </p:nvPicPr>
        <p:blipFill>
          <a:blip r:embed="rId5" cstate="print"/>
          <a:srcRect/>
          <a:stretch>
            <a:fillRect/>
          </a:stretch>
        </p:blipFill>
        <p:spPr bwMode="auto">
          <a:xfrm>
            <a:off x="5791199" y="2057400"/>
            <a:ext cx="3401568" cy="3171926"/>
          </a:xfrm>
          <a:prstGeom prst="rect">
            <a:avLst/>
          </a:prstGeom>
          <a:noFill/>
          <a:ln w="9525">
            <a:noFill/>
            <a:miter lim="800000"/>
            <a:headEnd/>
            <a:tailEnd/>
          </a:ln>
          <a:effectLst/>
        </p:spPr>
      </p:pic>
      <p:sp>
        <p:nvSpPr>
          <p:cNvPr id="2" name="Title 1"/>
          <p:cNvSpPr>
            <a:spLocks noGrp="1"/>
          </p:cNvSpPr>
          <p:nvPr>
            <p:ph type="title"/>
          </p:nvPr>
        </p:nvSpPr>
        <p:spPr>
          <a:xfrm>
            <a:off x="457200" y="381000"/>
            <a:ext cx="8458200" cy="685800"/>
          </a:xfrm>
        </p:spPr>
        <p:txBody>
          <a:bodyPr/>
          <a:lstStyle/>
          <a:p>
            <a:r>
              <a:rPr lang="en-US" dirty="0" smtClean="0">
                <a:latin typeface="Palatino Linotype" pitchFamily="18" charset="0"/>
              </a:rPr>
              <a:t>Ontario’s Electricity Supply - Energy</a:t>
            </a:r>
            <a:endParaRPr lang="en-US" dirty="0">
              <a:latin typeface="Palatino Linotype" pitchFamily="18" charset="0"/>
            </a:endParaRPr>
          </a:p>
        </p:txBody>
      </p:sp>
      <p:sp>
        <p:nvSpPr>
          <p:cNvPr id="6" name="Right Arrow 5"/>
          <p:cNvSpPr/>
          <p:nvPr/>
        </p:nvSpPr>
        <p:spPr bwMode="auto">
          <a:xfrm>
            <a:off x="304800" y="1523999"/>
            <a:ext cx="8534400" cy="457200"/>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endParaRPr lang="en-US" smtClean="0">
              <a:solidFill>
                <a:srgbClr val="FFFFFF"/>
              </a:solidFill>
              <a:latin typeface="Arial" charset="0"/>
            </a:endParaRPr>
          </a:p>
        </p:txBody>
      </p:sp>
      <p:sp>
        <p:nvSpPr>
          <p:cNvPr id="7" name="TextBox 6"/>
          <p:cNvSpPr txBox="1"/>
          <p:nvPr/>
        </p:nvSpPr>
        <p:spPr>
          <a:xfrm>
            <a:off x="3886200" y="1523999"/>
            <a:ext cx="1524000" cy="40011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smtClean="0">
                <a:solidFill>
                  <a:srgbClr val="000000"/>
                </a:solidFill>
              </a:rPr>
              <a:t>2015</a:t>
            </a:r>
            <a:endParaRPr lang="en-US" sz="2000" b="1" dirty="0">
              <a:solidFill>
                <a:srgbClr val="000000"/>
              </a:solidFill>
            </a:endParaRPr>
          </a:p>
        </p:txBody>
      </p:sp>
      <p:sp>
        <p:nvSpPr>
          <p:cNvPr id="8" name="TextBox 7"/>
          <p:cNvSpPr txBox="1"/>
          <p:nvPr/>
        </p:nvSpPr>
        <p:spPr>
          <a:xfrm>
            <a:off x="6705600" y="1523999"/>
            <a:ext cx="1524000"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smtClean="0">
                <a:solidFill>
                  <a:srgbClr val="000000"/>
                </a:solidFill>
              </a:rPr>
              <a:t>2025</a:t>
            </a:r>
            <a:endParaRPr lang="en-US" sz="2000" b="1" dirty="0">
              <a:solidFill>
                <a:srgbClr val="000000"/>
              </a:solidFill>
            </a:endParaRPr>
          </a:p>
        </p:txBody>
      </p:sp>
      <p:sp>
        <p:nvSpPr>
          <p:cNvPr id="9" name="TextBox 8"/>
          <p:cNvSpPr txBox="1"/>
          <p:nvPr/>
        </p:nvSpPr>
        <p:spPr>
          <a:xfrm>
            <a:off x="1066800" y="1523999"/>
            <a:ext cx="1524000"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smtClean="0">
                <a:solidFill>
                  <a:srgbClr val="000000"/>
                </a:solidFill>
              </a:rPr>
              <a:t>2005</a:t>
            </a:r>
            <a:endParaRPr lang="en-US" sz="2000" b="1" dirty="0">
              <a:solidFill>
                <a:srgbClr val="000000"/>
              </a:solidFill>
            </a:endParaRPr>
          </a:p>
        </p:txBody>
      </p:sp>
      <p:sp>
        <p:nvSpPr>
          <p:cNvPr id="14" name="TextBox 13"/>
          <p:cNvSpPr txBox="1"/>
          <p:nvPr/>
        </p:nvSpPr>
        <p:spPr>
          <a:xfrm>
            <a:off x="3733801" y="2057400"/>
            <a:ext cx="838199" cy="400110"/>
          </a:xfrm>
          <a:prstGeom prst="rect">
            <a:avLst/>
          </a:prstGeom>
          <a:noFill/>
        </p:spPr>
        <p:txBody>
          <a:bodyPr wrap="square" rtlCol="0">
            <a:spAutoFit/>
          </a:bodyPr>
          <a:lstStyle/>
          <a:p>
            <a:pPr algn="ctr"/>
            <a:r>
              <a:rPr lang="en-US" sz="1000" dirty="0" smtClean="0">
                <a:solidFill>
                  <a:srgbClr val="FFFFFF">
                    <a:lumMod val="65000"/>
                  </a:srgbClr>
                </a:solidFill>
              </a:rPr>
              <a:t>Solar/Wind/Bioenergy</a:t>
            </a:r>
            <a:endParaRPr lang="en-US" sz="1000" dirty="0">
              <a:solidFill>
                <a:srgbClr val="FFFFFF">
                  <a:lumMod val="65000"/>
                </a:srgbClr>
              </a:solidFill>
            </a:endParaRPr>
          </a:p>
        </p:txBody>
      </p:sp>
      <p:sp>
        <p:nvSpPr>
          <p:cNvPr id="15" name="TextBox 14"/>
          <p:cNvSpPr txBox="1"/>
          <p:nvPr/>
        </p:nvSpPr>
        <p:spPr>
          <a:xfrm>
            <a:off x="2987276" y="2649379"/>
            <a:ext cx="1051324" cy="246221"/>
          </a:xfrm>
          <a:prstGeom prst="rect">
            <a:avLst/>
          </a:prstGeom>
          <a:noFill/>
        </p:spPr>
        <p:txBody>
          <a:bodyPr wrap="square" rtlCol="0">
            <a:spAutoFit/>
          </a:bodyPr>
          <a:lstStyle/>
          <a:p>
            <a:pPr algn="ctr"/>
            <a:r>
              <a:rPr lang="en-US" sz="1000" dirty="0" smtClean="0">
                <a:solidFill>
                  <a:srgbClr val="FFFFFF">
                    <a:lumMod val="65000"/>
                  </a:srgbClr>
                </a:solidFill>
              </a:rPr>
              <a:t>Water</a:t>
            </a:r>
            <a:endParaRPr lang="en-US" sz="1000" dirty="0">
              <a:solidFill>
                <a:srgbClr val="FFFFFF">
                  <a:lumMod val="65000"/>
                </a:srgbClr>
              </a:solidFill>
            </a:endParaRPr>
          </a:p>
        </p:txBody>
      </p:sp>
      <p:sp>
        <p:nvSpPr>
          <p:cNvPr id="17" name="TextBox 16"/>
          <p:cNvSpPr txBox="1"/>
          <p:nvPr/>
        </p:nvSpPr>
        <p:spPr>
          <a:xfrm>
            <a:off x="3048000" y="4419600"/>
            <a:ext cx="838200" cy="400110"/>
          </a:xfrm>
          <a:prstGeom prst="rect">
            <a:avLst/>
          </a:prstGeom>
          <a:noFill/>
        </p:spPr>
        <p:txBody>
          <a:bodyPr wrap="square" rtlCol="0">
            <a:spAutoFit/>
          </a:bodyPr>
          <a:lstStyle/>
          <a:p>
            <a:pPr algn="ctr"/>
            <a:r>
              <a:rPr lang="en-US" sz="1000" dirty="0" smtClean="0">
                <a:solidFill>
                  <a:srgbClr val="FFFFFF">
                    <a:lumMod val="65000"/>
                  </a:srgbClr>
                </a:solidFill>
              </a:rPr>
              <a:t>Natural Gas</a:t>
            </a:r>
            <a:endParaRPr lang="en-US" sz="1000" dirty="0">
              <a:solidFill>
                <a:srgbClr val="FFFFFF">
                  <a:lumMod val="65000"/>
                </a:srgbClr>
              </a:solidFill>
            </a:endParaRPr>
          </a:p>
        </p:txBody>
      </p:sp>
      <p:sp>
        <p:nvSpPr>
          <p:cNvPr id="18" name="TextBox 17"/>
          <p:cNvSpPr txBox="1"/>
          <p:nvPr/>
        </p:nvSpPr>
        <p:spPr>
          <a:xfrm>
            <a:off x="5181600" y="2590799"/>
            <a:ext cx="1051324" cy="246221"/>
          </a:xfrm>
          <a:prstGeom prst="rect">
            <a:avLst/>
          </a:prstGeom>
          <a:noFill/>
        </p:spPr>
        <p:txBody>
          <a:bodyPr wrap="square" rtlCol="0">
            <a:spAutoFit/>
          </a:bodyPr>
          <a:lstStyle/>
          <a:p>
            <a:pPr algn="ctr"/>
            <a:r>
              <a:rPr lang="en-US" sz="1000" dirty="0" smtClean="0">
                <a:solidFill>
                  <a:srgbClr val="FFFFFF">
                    <a:lumMod val="65000"/>
                  </a:srgbClr>
                </a:solidFill>
              </a:rPr>
              <a:t>Nuclear</a:t>
            </a:r>
            <a:endParaRPr lang="en-US" sz="1000" dirty="0">
              <a:solidFill>
                <a:srgbClr val="FFFFFF">
                  <a:lumMod val="65000"/>
                </a:srgbClr>
              </a:solidFill>
            </a:endParaRPr>
          </a:p>
        </p:txBody>
      </p:sp>
      <p:sp>
        <p:nvSpPr>
          <p:cNvPr id="21" name="TextBox 20"/>
          <p:cNvSpPr txBox="1"/>
          <p:nvPr/>
        </p:nvSpPr>
        <p:spPr>
          <a:xfrm>
            <a:off x="6096001" y="2209800"/>
            <a:ext cx="838199" cy="400110"/>
          </a:xfrm>
          <a:prstGeom prst="rect">
            <a:avLst/>
          </a:prstGeom>
          <a:noFill/>
        </p:spPr>
        <p:txBody>
          <a:bodyPr wrap="square" rtlCol="0">
            <a:spAutoFit/>
          </a:bodyPr>
          <a:lstStyle/>
          <a:p>
            <a:pPr algn="ctr"/>
            <a:r>
              <a:rPr lang="en-US" sz="1000" dirty="0" smtClean="0">
                <a:solidFill>
                  <a:srgbClr val="FFFFFF">
                    <a:lumMod val="65000"/>
                  </a:srgbClr>
                </a:solidFill>
              </a:rPr>
              <a:t>Solar/Wind/Bioenergy</a:t>
            </a:r>
            <a:endParaRPr lang="en-US" sz="1000" dirty="0">
              <a:solidFill>
                <a:srgbClr val="FFFFFF">
                  <a:lumMod val="65000"/>
                </a:srgbClr>
              </a:solidFill>
            </a:endParaRPr>
          </a:p>
        </p:txBody>
      </p:sp>
      <p:sp>
        <p:nvSpPr>
          <p:cNvPr id="22" name="TextBox 21"/>
          <p:cNvSpPr txBox="1"/>
          <p:nvPr/>
        </p:nvSpPr>
        <p:spPr>
          <a:xfrm>
            <a:off x="6019800" y="4648199"/>
            <a:ext cx="1051324" cy="246221"/>
          </a:xfrm>
          <a:prstGeom prst="rect">
            <a:avLst/>
          </a:prstGeom>
          <a:noFill/>
        </p:spPr>
        <p:txBody>
          <a:bodyPr wrap="square" rtlCol="0">
            <a:spAutoFit/>
          </a:bodyPr>
          <a:lstStyle/>
          <a:p>
            <a:pPr algn="ctr"/>
            <a:r>
              <a:rPr lang="en-US" sz="1000" dirty="0" smtClean="0">
                <a:solidFill>
                  <a:srgbClr val="FFFFFF">
                    <a:lumMod val="65000"/>
                  </a:srgbClr>
                </a:solidFill>
              </a:rPr>
              <a:t>Water</a:t>
            </a:r>
            <a:endParaRPr lang="en-US" sz="1000" dirty="0">
              <a:solidFill>
                <a:srgbClr val="FFFFFF">
                  <a:lumMod val="65000"/>
                </a:srgbClr>
              </a:solidFill>
            </a:endParaRPr>
          </a:p>
        </p:txBody>
      </p:sp>
      <p:sp>
        <p:nvSpPr>
          <p:cNvPr id="23" name="TextBox 22"/>
          <p:cNvSpPr txBox="1"/>
          <p:nvPr/>
        </p:nvSpPr>
        <p:spPr>
          <a:xfrm>
            <a:off x="7391400" y="4876800"/>
            <a:ext cx="838200" cy="400110"/>
          </a:xfrm>
          <a:prstGeom prst="rect">
            <a:avLst/>
          </a:prstGeom>
          <a:noFill/>
        </p:spPr>
        <p:txBody>
          <a:bodyPr wrap="square" rtlCol="0">
            <a:spAutoFit/>
          </a:bodyPr>
          <a:lstStyle/>
          <a:p>
            <a:pPr algn="ctr"/>
            <a:r>
              <a:rPr lang="en-US" sz="1000" dirty="0" smtClean="0">
                <a:solidFill>
                  <a:srgbClr val="FFFFFF">
                    <a:lumMod val="65000"/>
                  </a:srgbClr>
                </a:solidFill>
              </a:rPr>
              <a:t>Natural Gas</a:t>
            </a:r>
            <a:endParaRPr lang="en-US" sz="1000" dirty="0">
              <a:solidFill>
                <a:srgbClr val="FFFFFF">
                  <a:lumMod val="65000"/>
                </a:srgbClr>
              </a:solidFill>
            </a:endParaRPr>
          </a:p>
        </p:txBody>
      </p:sp>
      <p:sp>
        <p:nvSpPr>
          <p:cNvPr id="24" name="TextBox 23"/>
          <p:cNvSpPr txBox="1"/>
          <p:nvPr/>
        </p:nvSpPr>
        <p:spPr>
          <a:xfrm>
            <a:off x="7924800" y="2438399"/>
            <a:ext cx="1051324" cy="246221"/>
          </a:xfrm>
          <a:prstGeom prst="rect">
            <a:avLst/>
          </a:prstGeom>
          <a:noFill/>
        </p:spPr>
        <p:txBody>
          <a:bodyPr wrap="square" rtlCol="0">
            <a:spAutoFit/>
          </a:bodyPr>
          <a:lstStyle/>
          <a:p>
            <a:pPr algn="ctr"/>
            <a:r>
              <a:rPr lang="en-US" sz="1000" dirty="0" smtClean="0">
                <a:solidFill>
                  <a:srgbClr val="FFFFFF">
                    <a:lumMod val="65000"/>
                  </a:srgbClr>
                </a:solidFill>
              </a:rPr>
              <a:t>Nuclear</a:t>
            </a:r>
            <a:endParaRPr lang="en-US" sz="1000" dirty="0">
              <a:solidFill>
                <a:srgbClr val="FFFFFF">
                  <a:lumMod val="65000"/>
                </a:srgbClr>
              </a:solidFill>
            </a:endParaRPr>
          </a:p>
        </p:txBody>
      </p:sp>
      <p:sp>
        <p:nvSpPr>
          <p:cNvPr id="26" name="TextBox 25"/>
          <p:cNvSpPr txBox="1"/>
          <p:nvPr/>
        </p:nvSpPr>
        <p:spPr>
          <a:xfrm>
            <a:off x="1158476" y="2192178"/>
            <a:ext cx="1051324" cy="246221"/>
          </a:xfrm>
          <a:prstGeom prst="rect">
            <a:avLst/>
          </a:prstGeom>
          <a:noFill/>
        </p:spPr>
        <p:txBody>
          <a:bodyPr wrap="square" rtlCol="0">
            <a:spAutoFit/>
          </a:bodyPr>
          <a:lstStyle/>
          <a:p>
            <a:pPr algn="ctr"/>
            <a:r>
              <a:rPr lang="en-US" sz="1000" dirty="0" smtClean="0">
                <a:solidFill>
                  <a:srgbClr val="FFFFFF">
                    <a:lumMod val="65000"/>
                  </a:srgbClr>
                </a:solidFill>
              </a:rPr>
              <a:t>Coal</a:t>
            </a:r>
            <a:endParaRPr lang="en-US" sz="1000" dirty="0">
              <a:solidFill>
                <a:srgbClr val="FFFFFF">
                  <a:lumMod val="65000"/>
                </a:srgbClr>
              </a:solidFill>
            </a:endParaRPr>
          </a:p>
        </p:txBody>
      </p:sp>
      <p:sp>
        <p:nvSpPr>
          <p:cNvPr id="27" name="TextBox 26"/>
          <p:cNvSpPr txBox="1"/>
          <p:nvPr/>
        </p:nvSpPr>
        <p:spPr>
          <a:xfrm>
            <a:off x="304800" y="2286000"/>
            <a:ext cx="838199" cy="400110"/>
          </a:xfrm>
          <a:prstGeom prst="rect">
            <a:avLst/>
          </a:prstGeom>
          <a:noFill/>
        </p:spPr>
        <p:txBody>
          <a:bodyPr wrap="square" rtlCol="0">
            <a:spAutoFit/>
          </a:bodyPr>
          <a:lstStyle/>
          <a:p>
            <a:pPr algn="ctr"/>
            <a:r>
              <a:rPr lang="en-US" sz="1000" dirty="0" smtClean="0">
                <a:solidFill>
                  <a:srgbClr val="FFFFFF">
                    <a:lumMod val="65000"/>
                  </a:srgbClr>
                </a:solidFill>
              </a:rPr>
              <a:t>Solar/Wind/Bioenergy</a:t>
            </a:r>
            <a:endParaRPr lang="en-US" sz="1000" dirty="0">
              <a:solidFill>
                <a:srgbClr val="FFFFFF">
                  <a:lumMod val="65000"/>
                </a:srgbClr>
              </a:solidFill>
            </a:endParaRPr>
          </a:p>
        </p:txBody>
      </p:sp>
      <p:sp>
        <p:nvSpPr>
          <p:cNvPr id="28" name="TextBox 27"/>
          <p:cNvSpPr txBox="1"/>
          <p:nvPr/>
        </p:nvSpPr>
        <p:spPr>
          <a:xfrm>
            <a:off x="-228600" y="3048000"/>
            <a:ext cx="1051324" cy="246221"/>
          </a:xfrm>
          <a:prstGeom prst="rect">
            <a:avLst/>
          </a:prstGeom>
          <a:noFill/>
        </p:spPr>
        <p:txBody>
          <a:bodyPr wrap="square" rtlCol="0">
            <a:spAutoFit/>
          </a:bodyPr>
          <a:lstStyle/>
          <a:p>
            <a:pPr algn="ctr"/>
            <a:r>
              <a:rPr lang="en-US" sz="1000" dirty="0" smtClean="0">
                <a:solidFill>
                  <a:srgbClr val="FFFFFF">
                    <a:lumMod val="65000"/>
                  </a:srgbClr>
                </a:solidFill>
              </a:rPr>
              <a:t>Water</a:t>
            </a:r>
            <a:endParaRPr lang="en-US" sz="1000" dirty="0">
              <a:solidFill>
                <a:srgbClr val="FFFFFF">
                  <a:lumMod val="65000"/>
                </a:srgbClr>
              </a:solidFill>
            </a:endParaRPr>
          </a:p>
        </p:txBody>
      </p:sp>
      <p:sp>
        <p:nvSpPr>
          <p:cNvPr id="29" name="TextBox 28"/>
          <p:cNvSpPr txBox="1"/>
          <p:nvPr/>
        </p:nvSpPr>
        <p:spPr>
          <a:xfrm>
            <a:off x="0" y="4343400"/>
            <a:ext cx="838200" cy="400110"/>
          </a:xfrm>
          <a:prstGeom prst="rect">
            <a:avLst/>
          </a:prstGeom>
          <a:noFill/>
        </p:spPr>
        <p:txBody>
          <a:bodyPr wrap="square" rtlCol="0">
            <a:spAutoFit/>
          </a:bodyPr>
          <a:lstStyle/>
          <a:p>
            <a:pPr algn="ctr"/>
            <a:r>
              <a:rPr lang="en-US" sz="1000" dirty="0" smtClean="0">
                <a:solidFill>
                  <a:srgbClr val="FFFFFF">
                    <a:lumMod val="65000"/>
                  </a:srgbClr>
                </a:solidFill>
              </a:rPr>
              <a:t>Natural Gas</a:t>
            </a:r>
            <a:endParaRPr lang="en-US" sz="1000" dirty="0">
              <a:solidFill>
                <a:srgbClr val="FFFFFF">
                  <a:lumMod val="65000"/>
                </a:srgbClr>
              </a:solidFill>
            </a:endParaRPr>
          </a:p>
        </p:txBody>
      </p:sp>
      <p:sp>
        <p:nvSpPr>
          <p:cNvPr id="30" name="TextBox 29"/>
          <p:cNvSpPr txBox="1"/>
          <p:nvPr/>
        </p:nvSpPr>
        <p:spPr>
          <a:xfrm>
            <a:off x="2377676" y="2743199"/>
            <a:ext cx="1051324" cy="246221"/>
          </a:xfrm>
          <a:prstGeom prst="rect">
            <a:avLst/>
          </a:prstGeom>
          <a:noFill/>
        </p:spPr>
        <p:txBody>
          <a:bodyPr wrap="square" rtlCol="0">
            <a:spAutoFit/>
          </a:bodyPr>
          <a:lstStyle/>
          <a:p>
            <a:pPr algn="ctr"/>
            <a:r>
              <a:rPr lang="en-US" sz="1000" dirty="0" smtClean="0">
                <a:solidFill>
                  <a:srgbClr val="FFFFFF">
                    <a:lumMod val="65000"/>
                  </a:srgbClr>
                </a:solidFill>
              </a:rPr>
              <a:t>Nuclear</a:t>
            </a:r>
            <a:endParaRPr lang="en-US" sz="1000" dirty="0">
              <a:solidFill>
                <a:srgbClr val="FFFFFF">
                  <a:lumMod val="65000"/>
                </a:srgbClr>
              </a:solidFill>
            </a:endParaRPr>
          </a:p>
        </p:txBody>
      </p:sp>
      <p:sp>
        <p:nvSpPr>
          <p:cNvPr id="32" name="TextBox 31"/>
          <p:cNvSpPr txBox="1"/>
          <p:nvPr/>
        </p:nvSpPr>
        <p:spPr>
          <a:xfrm>
            <a:off x="152400" y="6324600"/>
            <a:ext cx="2438400" cy="400110"/>
          </a:xfrm>
          <a:prstGeom prst="rect">
            <a:avLst/>
          </a:prstGeom>
          <a:noFill/>
        </p:spPr>
        <p:txBody>
          <a:bodyPr wrap="square" rtlCol="0">
            <a:spAutoFit/>
          </a:bodyPr>
          <a:lstStyle/>
          <a:p>
            <a:r>
              <a:rPr lang="en-US" sz="1000" dirty="0" smtClean="0">
                <a:solidFill>
                  <a:srgbClr val="FFFFFF"/>
                </a:solidFill>
              </a:rPr>
              <a:t>Reflects transmission grid connected and embedded generation, at year end.</a:t>
            </a:r>
            <a:endParaRPr lang="en-US" sz="1000" dirty="0">
              <a:solidFill>
                <a:srgbClr val="FFFFFF"/>
              </a:solidFill>
            </a:endParaRPr>
          </a:p>
        </p:txBody>
      </p:sp>
    </p:spTree>
    <p:extLst>
      <p:ext uri="{BB962C8B-B14F-4D97-AF65-F5344CB8AC3E}">
        <p14:creationId xmlns:p14="http://schemas.microsoft.com/office/powerpoint/2010/main" val="26555337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800" y="1142999"/>
            <a:ext cx="6934200" cy="4807199"/>
          </a:xfrm>
        </p:spPr>
        <p:txBody>
          <a:bodyPr/>
          <a:lstStyle/>
          <a:p>
            <a:pPr marL="0" indent="0">
              <a:spcBef>
                <a:spcPts val="0"/>
              </a:spcBef>
              <a:buNone/>
            </a:pPr>
            <a:r>
              <a:rPr lang="en-CA" sz="1800" b="1" dirty="0" smtClean="0"/>
              <a:t>What are we seeing?</a:t>
            </a:r>
          </a:p>
          <a:p>
            <a:pPr>
              <a:spcBef>
                <a:spcPts val="0"/>
              </a:spcBef>
            </a:pPr>
            <a:r>
              <a:rPr lang="en-CA" sz="1200" dirty="0" smtClean="0"/>
              <a:t>Growth </a:t>
            </a:r>
            <a:r>
              <a:rPr lang="en-CA" sz="1200" dirty="0"/>
              <a:t>in </a:t>
            </a:r>
            <a:r>
              <a:rPr lang="en-CA" sz="1200" dirty="0" smtClean="0"/>
              <a:t>grid-connected </a:t>
            </a:r>
            <a:r>
              <a:rPr lang="en-CA" sz="1200" dirty="0"/>
              <a:t>renewable </a:t>
            </a:r>
            <a:r>
              <a:rPr lang="en-CA" sz="1200" dirty="0" smtClean="0"/>
              <a:t>generation</a:t>
            </a:r>
          </a:p>
          <a:p>
            <a:pPr>
              <a:spcBef>
                <a:spcPts val="0"/>
              </a:spcBef>
            </a:pPr>
            <a:r>
              <a:rPr lang="en-CA" sz="1200" dirty="0" smtClean="0"/>
              <a:t>Increased </a:t>
            </a:r>
            <a:r>
              <a:rPr lang="en-CA" sz="1200" dirty="0"/>
              <a:t>penetration of </a:t>
            </a:r>
            <a:r>
              <a:rPr lang="en-CA" sz="1200" dirty="0" smtClean="0"/>
              <a:t>distributed energy resources (DERs)</a:t>
            </a:r>
          </a:p>
          <a:p>
            <a:pPr>
              <a:spcBef>
                <a:spcPts val="0"/>
              </a:spcBef>
            </a:pPr>
            <a:r>
              <a:rPr lang="en-CA" sz="1200" dirty="0" smtClean="0"/>
              <a:t>Impacts on frequency, voltage and power flows</a:t>
            </a:r>
          </a:p>
          <a:p>
            <a:pPr>
              <a:spcBef>
                <a:spcPts val="0"/>
              </a:spcBef>
            </a:pPr>
            <a:r>
              <a:rPr lang="en-CA" sz="1200" dirty="0" smtClean="0"/>
              <a:t>Emerging technologies, </a:t>
            </a:r>
            <a:r>
              <a:rPr lang="en-CA" sz="1200" dirty="0" err="1" smtClean="0"/>
              <a:t>inc.</a:t>
            </a:r>
            <a:r>
              <a:rPr lang="en-CA" sz="1200" dirty="0" smtClean="0"/>
              <a:t> storage, smart grid applications, grid intelligence and analytics</a:t>
            </a:r>
          </a:p>
          <a:p>
            <a:pPr>
              <a:spcBef>
                <a:spcPts val="0"/>
              </a:spcBef>
            </a:pPr>
            <a:r>
              <a:rPr lang="en-CA" sz="1200" dirty="0" smtClean="0"/>
              <a:t>Reduced </a:t>
            </a:r>
            <a:r>
              <a:rPr lang="en-CA" sz="1200" dirty="0"/>
              <a:t>flexibility of the resource </a:t>
            </a:r>
            <a:r>
              <a:rPr lang="en-CA" sz="1200" dirty="0" smtClean="0"/>
              <a:t>fleet</a:t>
            </a:r>
          </a:p>
          <a:p>
            <a:pPr>
              <a:spcBef>
                <a:spcPts val="0"/>
              </a:spcBef>
            </a:pPr>
            <a:r>
              <a:rPr lang="en-CA" sz="1200" dirty="0" smtClean="0"/>
              <a:t>Challenges associated with forecasting generation output (Tx- and </a:t>
            </a:r>
            <a:r>
              <a:rPr lang="en-CA" sz="1200" dirty="0" err="1" smtClean="0"/>
              <a:t>Dx</a:t>
            </a:r>
            <a:r>
              <a:rPr lang="en-CA" sz="1200" dirty="0" smtClean="0"/>
              <a:t>-connected), demand for electricity, consumer behaviour, conservation effects</a:t>
            </a:r>
          </a:p>
          <a:p>
            <a:pPr>
              <a:spcBef>
                <a:spcPts val="0"/>
              </a:spcBef>
            </a:pPr>
            <a:r>
              <a:rPr lang="en-CA" sz="1200" dirty="0" smtClean="0"/>
              <a:t>Need for improved situational awareness</a:t>
            </a:r>
          </a:p>
          <a:p>
            <a:pPr marL="0" indent="0">
              <a:buNone/>
            </a:pPr>
            <a:endParaRPr lang="en-US" sz="1400" b="1" dirty="0" smtClean="0"/>
          </a:p>
          <a:p>
            <a:pPr marL="0" indent="0">
              <a:buNone/>
            </a:pPr>
            <a:r>
              <a:rPr lang="en-US" sz="1800" b="1" dirty="0" smtClean="0"/>
              <a:t>What have we done?</a:t>
            </a:r>
          </a:p>
          <a:p>
            <a:r>
              <a:rPr lang="en-CA" sz="1200" dirty="0"/>
              <a:t>Improved forecasting </a:t>
            </a:r>
            <a:r>
              <a:rPr lang="en-CA" sz="1200" dirty="0" smtClean="0"/>
              <a:t>capabilities – not just of Tx-connected wind farms but also </a:t>
            </a:r>
            <a:r>
              <a:rPr lang="en-CA" sz="1200" dirty="0" err="1" smtClean="0"/>
              <a:t>Dx</a:t>
            </a:r>
            <a:r>
              <a:rPr lang="en-CA" sz="1200" dirty="0" smtClean="0"/>
              <a:t>-connected </a:t>
            </a:r>
            <a:r>
              <a:rPr lang="en-CA" sz="1200" dirty="0"/>
              <a:t>facilities with installed capacity greater than or equal to 5 MW</a:t>
            </a:r>
          </a:p>
          <a:p>
            <a:r>
              <a:rPr lang="en-CA" sz="1200" dirty="0" smtClean="0"/>
              <a:t>Transitioned contract-based demand response to a competitive auction</a:t>
            </a:r>
          </a:p>
          <a:p>
            <a:r>
              <a:rPr lang="en-CA" sz="1200" dirty="0" smtClean="0"/>
              <a:t>Approved demand response pilot projects to test new technologies</a:t>
            </a:r>
          </a:p>
          <a:p>
            <a:r>
              <a:rPr lang="en-CA" sz="1200" dirty="0" smtClean="0"/>
              <a:t>Examined </a:t>
            </a:r>
            <a:r>
              <a:rPr lang="en-CA" sz="1200" dirty="0"/>
              <a:t>ways </a:t>
            </a:r>
            <a:r>
              <a:rPr lang="en-CA" sz="1200" dirty="0" smtClean="0"/>
              <a:t>to get </a:t>
            </a:r>
            <a:r>
              <a:rPr lang="en-CA" sz="1200" dirty="0"/>
              <a:t>additional flexibility from </a:t>
            </a:r>
            <a:r>
              <a:rPr lang="en-CA" sz="1200" dirty="0" smtClean="0"/>
              <a:t>existing and new resources</a:t>
            </a:r>
          </a:p>
          <a:p>
            <a:r>
              <a:rPr lang="en-CA" sz="1200" dirty="0" smtClean="0"/>
              <a:t>Launched a pilot project with </a:t>
            </a:r>
            <a:r>
              <a:rPr lang="en-CA" sz="1200" dirty="0" err="1" smtClean="0"/>
              <a:t>PowerStream</a:t>
            </a:r>
            <a:r>
              <a:rPr lang="en-CA" sz="1200" dirty="0" smtClean="0"/>
              <a:t> as a first step towards enhancing IESO/LDC coordination</a:t>
            </a:r>
          </a:p>
          <a:p>
            <a:r>
              <a:rPr lang="en-CA" sz="1200" dirty="0" smtClean="0"/>
              <a:t>Improved tools, processes, modelling and training</a:t>
            </a:r>
          </a:p>
          <a:p>
            <a:r>
              <a:rPr lang="en-CA" sz="1200" dirty="0" smtClean="0"/>
              <a:t>Issued an RFI and an RFP for additional regulation service</a:t>
            </a:r>
          </a:p>
          <a:p>
            <a:r>
              <a:rPr lang="en-CA" sz="1200" dirty="0" smtClean="0"/>
              <a:t>Integrated energy storage (</a:t>
            </a:r>
            <a:r>
              <a:rPr lang="fr-FR" sz="1200" dirty="0" smtClean="0"/>
              <a:t>Alternative </a:t>
            </a:r>
            <a:r>
              <a:rPr lang="fr-FR" sz="1200" dirty="0"/>
              <a:t>Technologies for </a:t>
            </a:r>
            <a:r>
              <a:rPr lang="fr-FR" sz="1200" dirty="0" err="1" smtClean="0"/>
              <a:t>Regulation</a:t>
            </a:r>
            <a:r>
              <a:rPr lang="fr-FR" sz="1200" dirty="0"/>
              <a:t>, 2012; Storage Phase </a:t>
            </a:r>
            <a:r>
              <a:rPr lang="fr-FR" sz="1200" dirty="0" smtClean="0"/>
              <a:t>1</a:t>
            </a:r>
            <a:r>
              <a:rPr lang="fr-FR" sz="1200" dirty="0"/>
              <a:t>, 2014; Storage Phase </a:t>
            </a:r>
            <a:r>
              <a:rPr lang="fr-FR" sz="1200" dirty="0" smtClean="0"/>
              <a:t> 2, 2015)</a:t>
            </a:r>
            <a:endParaRPr lang="fr-FR" sz="1200" dirty="0"/>
          </a:p>
          <a:p>
            <a:endParaRPr lang="fr-FR" sz="1200" dirty="0"/>
          </a:p>
          <a:p>
            <a:endParaRPr lang="en-US" sz="1800" dirty="0" smtClean="0"/>
          </a:p>
          <a:p>
            <a:endParaRPr lang="en-US" dirty="0"/>
          </a:p>
        </p:txBody>
      </p:sp>
      <p:sp>
        <p:nvSpPr>
          <p:cNvPr id="3" name="Text Placeholder 2"/>
          <p:cNvSpPr>
            <a:spLocks noGrp="1"/>
          </p:cNvSpPr>
          <p:nvPr>
            <p:ph type="body" sz="quarter" idx="11"/>
          </p:nvPr>
        </p:nvSpPr>
        <p:spPr/>
        <p:txBody>
          <a:bodyPr/>
          <a:lstStyle/>
          <a:p>
            <a:r>
              <a:rPr lang="en-US" dirty="0" smtClean="0"/>
              <a:t>Renewable Resources and Operability</a:t>
            </a:r>
            <a:endParaRPr lang="en-US" dirty="0"/>
          </a:p>
        </p:txBody>
      </p:sp>
      <p:sp>
        <p:nvSpPr>
          <p:cNvPr id="4" name="Slide Number Placeholder 3"/>
          <p:cNvSpPr>
            <a:spLocks noGrp="1"/>
          </p:cNvSpPr>
          <p:nvPr>
            <p:ph type="sldNum" sz="quarter" idx="12"/>
          </p:nvPr>
        </p:nvSpPr>
        <p:spPr/>
        <p:txBody>
          <a:bodyPr/>
          <a:lstStyle/>
          <a:p>
            <a:pPr>
              <a:defRPr/>
            </a:pPr>
            <a:fld id="{DA7A1C77-1E87-43F1-8757-86483A9E80E3}" type="slidenum">
              <a:rPr lang="en-CA" altLang="en-US" smtClean="0"/>
              <a:pPr>
                <a:defRPr/>
              </a:pPr>
              <a:t>7</a:t>
            </a:fld>
            <a:endParaRPr lang="en-CA" altLang="en-US" dirty="0"/>
          </a:p>
        </p:txBody>
      </p:sp>
      <p:pic>
        <p:nvPicPr>
          <p:cNvPr id="5" name="Picture 2"/>
          <p:cNvPicPr>
            <a:picLocks noChangeAspect="1" noChangeArrowheads="1"/>
          </p:cNvPicPr>
          <p:nvPr/>
        </p:nvPicPr>
        <p:blipFill>
          <a:blip r:embed="rId3" cstate="print"/>
          <a:srcRect/>
          <a:stretch>
            <a:fillRect/>
          </a:stretch>
        </p:blipFill>
        <p:spPr bwMode="auto">
          <a:xfrm>
            <a:off x="7620000" y="228600"/>
            <a:ext cx="1219200" cy="5721599"/>
          </a:xfrm>
          <a:prstGeom prst="rect">
            <a:avLst/>
          </a:prstGeom>
          <a:noFill/>
          <a:ln w="9525">
            <a:noFill/>
            <a:miter lim="800000"/>
            <a:headEnd/>
            <a:tailEnd/>
          </a:ln>
        </p:spPr>
      </p:pic>
    </p:spTree>
    <p:extLst>
      <p:ext uri="{BB962C8B-B14F-4D97-AF65-F5344CB8AC3E}">
        <p14:creationId xmlns:p14="http://schemas.microsoft.com/office/powerpoint/2010/main" val="28209072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143000"/>
            <a:ext cx="6096000" cy="4800600"/>
          </a:xfrm>
        </p:spPr>
        <p:txBody>
          <a:bodyPr/>
          <a:lstStyle/>
          <a:p>
            <a:pPr marL="0" indent="0">
              <a:buNone/>
            </a:pPr>
            <a:r>
              <a:rPr lang="en-US" sz="2000" b="1" dirty="0" smtClean="0">
                <a:latin typeface="+mj-lt"/>
              </a:rPr>
              <a:t>Energy conservation </a:t>
            </a:r>
            <a:r>
              <a:rPr lang="en-US" sz="2000" dirty="0" smtClean="0">
                <a:latin typeface="+mj-lt"/>
              </a:rPr>
              <a:t>is a key resource in helping customers save energy and helping the province reduce its demand for electricity. </a:t>
            </a:r>
          </a:p>
          <a:p>
            <a:pPr marL="0" indent="0">
              <a:buNone/>
            </a:pPr>
            <a:endParaRPr lang="en-US" sz="1000" dirty="0" smtClean="0">
              <a:latin typeface="+mj-lt"/>
            </a:endParaRPr>
          </a:p>
          <a:p>
            <a:pPr>
              <a:buFont typeface="Wingdings" pitchFamily="2" charset="2"/>
              <a:buChar char="Ø"/>
            </a:pPr>
            <a:r>
              <a:rPr lang="en-US" sz="1600" dirty="0" smtClean="0">
                <a:latin typeface="+mj-lt"/>
              </a:rPr>
              <a:t>Since 2006, Ontario has saved 9.9 billion kilowatt-hours of electricity through  programs and changes to codes and standards</a:t>
            </a:r>
            <a:br>
              <a:rPr lang="en-US" sz="1600" dirty="0" smtClean="0">
                <a:latin typeface="+mj-lt"/>
              </a:rPr>
            </a:br>
            <a:endParaRPr lang="en-US" sz="1600" dirty="0" smtClean="0">
              <a:latin typeface="+mj-lt"/>
            </a:endParaRPr>
          </a:p>
          <a:p>
            <a:pPr>
              <a:buFont typeface="Wingdings" pitchFamily="2" charset="2"/>
              <a:buChar char="Ø"/>
            </a:pPr>
            <a:r>
              <a:rPr lang="en-US" sz="1600" dirty="0" smtClean="0">
                <a:latin typeface="+mj-lt"/>
              </a:rPr>
              <a:t>2011-2014 </a:t>
            </a:r>
            <a:r>
              <a:rPr lang="en-US" sz="1600" dirty="0" err="1" smtClean="0">
                <a:latin typeface="+mj-lt"/>
              </a:rPr>
              <a:t>saveONenergy</a:t>
            </a:r>
            <a:r>
              <a:rPr lang="en-US" sz="1600" dirty="0" smtClean="0">
                <a:latin typeface="+mj-lt"/>
              </a:rPr>
              <a:t> programs exceeded the provincial energy-saving target</a:t>
            </a:r>
          </a:p>
          <a:p>
            <a:pPr>
              <a:buNone/>
            </a:pPr>
            <a:endParaRPr lang="en-US" sz="1600" dirty="0" smtClean="0">
              <a:latin typeface="+mj-lt"/>
            </a:endParaRPr>
          </a:p>
          <a:p>
            <a:pPr>
              <a:buFont typeface="Wingdings" pitchFamily="2" charset="2"/>
              <a:buChar char="Ø"/>
            </a:pPr>
            <a:r>
              <a:rPr lang="en-US" sz="1600" dirty="0" smtClean="0">
                <a:latin typeface="+mj-lt"/>
              </a:rPr>
              <a:t>In 2015, the IESO launched the six-year Conservation First Framework</a:t>
            </a:r>
          </a:p>
          <a:p>
            <a:pPr lvl="1">
              <a:buFont typeface="Wingdings" pitchFamily="2" charset="2"/>
              <a:buChar char="Ø"/>
            </a:pPr>
            <a:r>
              <a:rPr lang="en-US" sz="1400" dirty="0" smtClean="0">
                <a:latin typeface="+mj-lt"/>
              </a:rPr>
              <a:t>7 terawatt-hours (</a:t>
            </a:r>
            <a:r>
              <a:rPr lang="en-US" sz="1400" dirty="0" err="1" smtClean="0">
                <a:latin typeface="+mj-lt"/>
              </a:rPr>
              <a:t>TWh</a:t>
            </a:r>
            <a:r>
              <a:rPr lang="en-US" sz="1400" dirty="0" smtClean="0">
                <a:latin typeface="+mj-lt"/>
              </a:rPr>
              <a:t>) of energy savings from conservation programs delivered by LDCs and</a:t>
            </a:r>
          </a:p>
          <a:p>
            <a:pPr lvl="1">
              <a:buFont typeface="Wingdings" pitchFamily="2" charset="2"/>
              <a:buChar char="Ø"/>
            </a:pPr>
            <a:r>
              <a:rPr lang="en-US" sz="1400" dirty="0" smtClean="0">
                <a:latin typeface="+mj-lt"/>
              </a:rPr>
              <a:t>1.7 TWh through conservation projects with transmission-connected customers</a:t>
            </a:r>
            <a:endParaRPr lang="en-US" sz="1400" dirty="0">
              <a:latin typeface="+mj-lt"/>
            </a:endParaRPr>
          </a:p>
        </p:txBody>
      </p:sp>
      <p:sp>
        <p:nvSpPr>
          <p:cNvPr id="3" name="Text Placeholder 2"/>
          <p:cNvSpPr>
            <a:spLocks noGrp="1"/>
          </p:cNvSpPr>
          <p:nvPr>
            <p:ph type="body" sz="quarter" idx="11"/>
          </p:nvPr>
        </p:nvSpPr>
        <p:spPr>
          <a:xfrm>
            <a:off x="381000" y="381000"/>
            <a:ext cx="8305800" cy="609600"/>
          </a:xfrm>
        </p:spPr>
        <p:txBody>
          <a:bodyPr/>
          <a:lstStyle/>
          <a:p>
            <a:r>
              <a:rPr lang="en-US" dirty="0" smtClean="0">
                <a:latin typeface="+mj-lt"/>
              </a:rPr>
              <a:t>Leading a Culture of Conservation</a:t>
            </a:r>
            <a:endParaRPr lang="en-US" dirty="0">
              <a:latin typeface="+mj-lt"/>
            </a:endParaRPr>
          </a:p>
        </p:txBody>
      </p:sp>
      <p:sp>
        <p:nvSpPr>
          <p:cNvPr id="6" name="Slide Number Placeholder 5"/>
          <p:cNvSpPr>
            <a:spLocks noGrp="1"/>
          </p:cNvSpPr>
          <p:nvPr>
            <p:ph type="sldNum" sz="quarter" idx="12"/>
          </p:nvPr>
        </p:nvSpPr>
        <p:spPr/>
        <p:txBody>
          <a:bodyPr/>
          <a:lstStyle/>
          <a:p>
            <a:pPr>
              <a:defRPr/>
            </a:pPr>
            <a:fld id="{DA7A1C77-1E87-43F1-8757-86483A9E80E3}" type="slidenum">
              <a:rPr lang="en-CA" altLang="en-US">
                <a:solidFill>
                  <a:srgbClr val="000000"/>
                </a:solidFill>
              </a:rPr>
              <a:pPr>
                <a:defRPr/>
              </a:pPr>
              <a:t>8</a:t>
            </a:fld>
            <a:endParaRPr lang="en-CA" altLang="en-US" dirty="0">
              <a:solidFill>
                <a:srgbClr val="000000"/>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924643"/>
            <a:ext cx="1922785" cy="5032266"/>
          </a:xfrm>
          <a:prstGeom prst="rect">
            <a:avLst/>
          </a:prstGeom>
        </p:spPr>
      </p:pic>
    </p:spTree>
    <p:extLst>
      <p:ext uri="{BB962C8B-B14F-4D97-AF65-F5344CB8AC3E}">
        <p14:creationId xmlns:p14="http://schemas.microsoft.com/office/powerpoint/2010/main" val="68086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458200" cy="457200"/>
          </a:xfrm>
        </p:spPr>
        <p:txBody>
          <a:bodyPr/>
          <a:lstStyle/>
          <a:p>
            <a:r>
              <a:rPr lang="en-CA" dirty="0" smtClean="0">
                <a:latin typeface="Tahoma" panose="020B0604030504040204" pitchFamily="34" charset="0"/>
                <a:ea typeface="Tahoma" panose="020B0604030504040204" pitchFamily="34" charset="0"/>
                <a:cs typeface="Tahoma" panose="020B0604030504040204" pitchFamily="34" charset="0"/>
              </a:rPr>
              <a:t>Other Drivers of Change</a:t>
            </a:r>
            <a:endParaRPr lang="en-CA"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3124200" y="900992"/>
            <a:ext cx="5486400" cy="4966407"/>
          </a:xfrm>
        </p:spPr>
        <p:txBody>
          <a:bodyPr/>
          <a:lstStyle/>
          <a:p>
            <a:pPr marL="457200" lvl="1" indent="0">
              <a:spcBef>
                <a:spcPts val="0"/>
              </a:spcBef>
              <a:spcAft>
                <a:spcPts val="1200"/>
              </a:spcAft>
              <a:buNone/>
            </a:pPr>
            <a:r>
              <a:rPr lang="en-CA" sz="1400" b="1" dirty="0" smtClean="0">
                <a:solidFill>
                  <a:schemeClr val="tx1">
                    <a:lumMod val="85000"/>
                    <a:lumOff val="15000"/>
                  </a:schemeClr>
                </a:solidFill>
                <a:latin typeface="+mj-lt"/>
              </a:rPr>
              <a:t>The IESO’s Ontario Planning Outlook:</a:t>
            </a:r>
          </a:p>
          <a:p>
            <a:pPr lvl="1">
              <a:spcBef>
                <a:spcPts val="0"/>
              </a:spcBef>
              <a:spcAft>
                <a:spcPts val="1200"/>
              </a:spcAft>
            </a:pPr>
            <a:r>
              <a:rPr lang="en-CA" sz="1200" dirty="0" smtClean="0">
                <a:solidFill>
                  <a:schemeClr val="tx1">
                    <a:lumMod val="85000"/>
                    <a:lumOff val="15000"/>
                  </a:schemeClr>
                </a:solidFill>
                <a:latin typeface="+mj-lt"/>
              </a:rPr>
              <a:t>Provides a </a:t>
            </a:r>
            <a:r>
              <a:rPr lang="en-CA" sz="1200" dirty="0">
                <a:solidFill>
                  <a:schemeClr val="tx1">
                    <a:lumMod val="85000"/>
                    <a:lumOff val="15000"/>
                  </a:schemeClr>
                </a:solidFill>
                <a:latin typeface="+mj-lt"/>
              </a:rPr>
              <a:t>10-year review (2005-2015) and a 20-year outlook (2016-2035) for Ontario’s electricity </a:t>
            </a:r>
            <a:r>
              <a:rPr lang="en-CA" sz="1200" dirty="0" smtClean="0">
                <a:solidFill>
                  <a:schemeClr val="tx1">
                    <a:lumMod val="85000"/>
                    <a:lumOff val="15000"/>
                  </a:schemeClr>
                </a:solidFill>
                <a:latin typeface="+mj-lt"/>
              </a:rPr>
              <a:t>system</a:t>
            </a:r>
          </a:p>
          <a:p>
            <a:pPr lvl="1">
              <a:spcBef>
                <a:spcPts val="0"/>
              </a:spcBef>
              <a:spcAft>
                <a:spcPts val="1200"/>
              </a:spcAft>
            </a:pPr>
            <a:r>
              <a:rPr lang="en-US" sz="1200" dirty="0" smtClean="0">
                <a:solidFill>
                  <a:schemeClr val="tx1">
                    <a:lumMod val="85000"/>
                    <a:lumOff val="15000"/>
                  </a:schemeClr>
                </a:solidFill>
                <a:latin typeface="+mj-lt"/>
              </a:rPr>
              <a:t>Responds to a </a:t>
            </a:r>
            <a:r>
              <a:rPr lang="en-US" sz="1200" dirty="0">
                <a:solidFill>
                  <a:schemeClr val="tx1">
                    <a:lumMod val="85000"/>
                    <a:lumOff val="15000"/>
                  </a:schemeClr>
                </a:solidFill>
                <a:latin typeface="+mj-lt"/>
              </a:rPr>
              <a:t>June 10, </a:t>
            </a:r>
            <a:r>
              <a:rPr lang="en-US" sz="1200" dirty="0" smtClean="0">
                <a:solidFill>
                  <a:schemeClr val="tx1">
                    <a:lumMod val="85000"/>
                    <a:lumOff val="15000"/>
                  </a:schemeClr>
                </a:solidFill>
                <a:latin typeface="+mj-lt"/>
              </a:rPr>
              <a:t>2016 </a:t>
            </a:r>
            <a:r>
              <a:rPr lang="en-US" sz="1200" dirty="0">
                <a:solidFill>
                  <a:schemeClr val="tx1">
                    <a:lumMod val="85000"/>
                    <a:lumOff val="15000"/>
                  </a:schemeClr>
                </a:solidFill>
                <a:latin typeface="+mj-lt"/>
              </a:rPr>
              <a:t>request from the Minister of </a:t>
            </a:r>
            <a:r>
              <a:rPr lang="en-US" sz="1200" dirty="0" smtClean="0">
                <a:solidFill>
                  <a:schemeClr val="tx1">
                    <a:lumMod val="85000"/>
                    <a:lumOff val="15000"/>
                  </a:schemeClr>
                </a:solidFill>
                <a:latin typeface="+mj-lt"/>
              </a:rPr>
              <a:t>Energy for </a:t>
            </a:r>
            <a:r>
              <a:rPr lang="en-US" sz="1200" dirty="0">
                <a:solidFill>
                  <a:schemeClr val="tx1">
                    <a:lumMod val="85000"/>
                    <a:lumOff val="15000"/>
                  </a:schemeClr>
                </a:solidFill>
                <a:latin typeface="+mj-lt"/>
              </a:rPr>
              <a:t>a technical report on the adequacy and reliability of Ontario’s electricity </a:t>
            </a:r>
            <a:r>
              <a:rPr lang="en-US" sz="1200" dirty="0" smtClean="0">
                <a:solidFill>
                  <a:schemeClr val="tx1">
                    <a:lumMod val="85000"/>
                    <a:lumOff val="15000"/>
                  </a:schemeClr>
                </a:solidFill>
                <a:latin typeface="+mj-lt"/>
              </a:rPr>
              <a:t>resources</a:t>
            </a:r>
          </a:p>
          <a:p>
            <a:pPr lvl="1">
              <a:spcBef>
                <a:spcPts val="0"/>
              </a:spcBef>
              <a:spcAft>
                <a:spcPts val="1200"/>
              </a:spcAft>
            </a:pPr>
            <a:r>
              <a:rPr lang="en-CA" sz="1200" dirty="0">
                <a:solidFill>
                  <a:schemeClr val="tx1">
                    <a:lumMod val="85000"/>
                    <a:lumOff val="15000"/>
                  </a:schemeClr>
                </a:solidFill>
                <a:latin typeface="+mj-lt"/>
              </a:rPr>
              <a:t>Provides insights and considerations for the operational needs associated with implementing low-carbon resources, electrification and the growth of distributed energy resources</a:t>
            </a:r>
          </a:p>
          <a:p>
            <a:pPr lvl="1">
              <a:spcBef>
                <a:spcPts val="0"/>
              </a:spcBef>
              <a:spcAft>
                <a:spcPts val="1200"/>
              </a:spcAft>
            </a:pPr>
            <a:r>
              <a:rPr lang="en-CA" sz="1200" dirty="0">
                <a:solidFill>
                  <a:schemeClr val="tx1">
                    <a:lumMod val="85000"/>
                    <a:lumOff val="15000"/>
                  </a:schemeClr>
                </a:solidFill>
                <a:latin typeface="+mj-lt"/>
              </a:rPr>
              <a:t>Serves as a key input to the government’s Long-Term Energy Plan (industry and public consultations are underway)</a:t>
            </a:r>
          </a:p>
          <a:p>
            <a:pPr marL="457200" lvl="1" indent="0">
              <a:spcBef>
                <a:spcPts val="0"/>
              </a:spcBef>
              <a:spcAft>
                <a:spcPts val="1200"/>
              </a:spcAft>
              <a:buNone/>
            </a:pPr>
            <a:r>
              <a:rPr lang="en-CA" sz="1400" b="1" dirty="0" smtClean="0">
                <a:solidFill>
                  <a:schemeClr val="tx1">
                    <a:lumMod val="85000"/>
                    <a:lumOff val="15000"/>
                  </a:schemeClr>
                </a:solidFill>
                <a:latin typeface="+mj-lt"/>
              </a:rPr>
              <a:t>The Government of Ontario’s Climate Change Action Plan</a:t>
            </a:r>
          </a:p>
          <a:p>
            <a:pPr lvl="1">
              <a:spcBef>
                <a:spcPts val="0"/>
              </a:spcBef>
              <a:spcAft>
                <a:spcPts val="1200"/>
              </a:spcAft>
            </a:pPr>
            <a:r>
              <a:rPr lang="en-CA" sz="1200" dirty="0" smtClean="0">
                <a:solidFill>
                  <a:schemeClr val="tx1">
                    <a:lumMod val="85000"/>
                    <a:lumOff val="15000"/>
                  </a:schemeClr>
                </a:solidFill>
                <a:latin typeface="+mn-lt"/>
              </a:rPr>
              <a:t>Was released on </a:t>
            </a:r>
            <a:r>
              <a:rPr lang="en-CA" sz="1200" dirty="0">
                <a:solidFill>
                  <a:schemeClr val="tx1">
                    <a:lumMod val="85000"/>
                    <a:lumOff val="15000"/>
                  </a:schemeClr>
                </a:solidFill>
                <a:latin typeface="+mn-lt"/>
              </a:rPr>
              <a:t>June 8, </a:t>
            </a:r>
            <a:r>
              <a:rPr lang="en-CA" sz="1200" dirty="0" smtClean="0">
                <a:solidFill>
                  <a:schemeClr val="tx1">
                    <a:lumMod val="85000"/>
                    <a:lumOff val="15000"/>
                  </a:schemeClr>
                </a:solidFill>
                <a:latin typeface="+mn-lt"/>
              </a:rPr>
              <a:t>2016</a:t>
            </a:r>
          </a:p>
          <a:p>
            <a:pPr lvl="1">
              <a:spcBef>
                <a:spcPts val="0"/>
              </a:spcBef>
              <a:spcAft>
                <a:spcPts val="1200"/>
              </a:spcAft>
            </a:pPr>
            <a:r>
              <a:rPr lang="en-CA" sz="1200" dirty="0" smtClean="0">
                <a:solidFill>
                  <a:schemeClr val="tx1">
                    <a:lumMod val="85000"/>
                    <a:lumOff val="15000"/>
                  </a:schemeClr>
                </a:solidFill>
                <a:latin typeface="+mn-lt"/>
              </a:rPr>
              <a:t>Describes </a:t>
            </a:r>
            <a:r>
              <a:rPr lang="en-CA" sz="1200" dirty="0">
                <a:solidFill>
                  <a:schemeClr val="tx1">
                    <a:lumMod val="85000"/>
                    <a:lumOff val="15000"/>
                  </a:schemeClr>
                </a:solidFill>
                <a:latin typeface="+mn-lt"/>
              </a:rPr>
              <a:t>the actions the province will take over the next five years to fight climate change, reduce greenhouse gas pollution and help move Ontario to a prosperous low-carbon </a:t>
            </a:r>
            <a:r>
              <a:rPr lang="en-CA" sz="1200" dirty="0" smtClean="0">
                <a:solidFill>
                  <a:schemeClr val="tx1">
                    <a:lumMod val="85000"/>
                    <a:lumOff val="15000"/>
                  </a:schemeClr>
                </a:solidFill>
                <a:latin typeface="+mn-lt"/>
              </a:rPr>
              <a:t>economy</a:t>
            </a:r>
          </a:p>
          <a:p>
            <a:pPr lvl="1">
              <a:spcBef>
                <a:spcPts val="0"/>
              </a:spcBef>
              <a:spcAft>
                <a:spcPts val="1200"/>
              </a:spcAft>
            </a:pPr>
            <a:r>
              <a:rPr lang="en-CA" sz="1200" dirty="0" smtClean="0">
                <a:solidFill>
                  <a:schemeClr val="tx1">
                    <a:lumMod val="85000"/>
                    <a:lumOff val="15000"/>
                  </a:schemeClr>
                </a:solidFill>
                <a:latin typeface="+mn-lt"/>
              </a:rPr>
              <a:t>Includes </a:t>
            </a:r>
            <a:r>
              <a:rPr lang="en-CA" sz="1200" dirty="0">
                <a:solidFill>
                  <a:schemeClr val="tx1">
                    <a:lumMod val="85000"/>
                    <a:lumOff val="15000"/>
                  </a:schemeClr>
                </a:solidFill>
                <a:latin typeface="+mn-lt"/>
              </a:rPr>
              <a:t>a detailed list of action items, intended funding, and timetables to help the province achieve its greenhouse gas reduction targets through the cap and trade program</a:t>
            </a:r>
            <a:endParaRPr lang="en-CA" sz="1200" dirty="0" smtClean="0">
              <a:solidFill>
                <a:schemeClr val="tx1">
                  <a:lumMod val="85000"/>
                  <a:lumOff val="15000"/>
                </a:schemeClr>
              </a:solidFill>
              <a:latin typeface="+mn-lt"/>
            </a:endParaRPr>
          </a:p>
          <a:p>
            <a:pPr lvl="1">
              <a:spcBef>
                <a:spcPts val="0"/>
              </a:spcBef>
              <a:spcAft>
                <a:spcPts val="1200"/>
              </a:spcAft>
            </a:pPr>
            <a:endParaRPr lang="en-US" sz="1200" dirty="0" smtClean="0">
              <a:solidFill>
                <a:schemeClr val="tx1">
                  <a:lumMod val="85000"/>
                  <a:lumOff val="15000"/>
                </a:schemeClr>
              </a:solidFill>
              <a:latin typeface="+mn-lt"/>
            </a:endParaRPr>
          </a:p>
        </p:txBody>
      </p:sp>
      <p:sp>
        <p:nvSpPr>
          <p:cNvPr id="4" name="Slide Number Placeholder 3"/>
          <p:cNvSpPr>
            <a:spLocks noGrp="1"/>
          </p:cNvSpPr>
          <p:nvPr>
            <p:ph type="sldNum" sz="quarter" idx="10"/>
          </p:nvPr>
        </p:nvSpPr>
        <p:spPr/>
        <p:txBody>
          <a:bodyPr/>
          <a:lstStyle/>
          <a:p>
            <a:fld id="{517C0228-87A3-4389-9BA1-FE6E37F994E0}" type="slidenum">
              <a:rPr lang="en-CA" smtClean="0">
                <a:solidFill>
                  <a:srgbClr val="000000">
                    <a:lumMod val="50000"/>
                    <a:lumOff val="50000"/>
                  </a:srgbClr>
                </a:solidFill>
              </a:rPr>
              <a:pPr/>
              <a:t>9</a:t>
            </a:fld>
            <a:endParaRPr lang="en-CA" dirty="0">
              <a:solidFill>
                <a:srgbClr val="000000">
                  <a:lumMod val="50000"/>
                  <a:lumOff val="50000"/>
                </a:srgbClr>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862893"/>
            <a:ext cx="2240422" cy="248990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725" y="3505200"/>
            <a:ext cx="2230897" cy="2286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51341554"/>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Presentation Template_3_0">
  <a:themeElements>
    <a:clrScheme name="Standard-Template_Revised_07 13">
      <a:dk1>
        <a:srgbClr val="000000"/>
      </a:dk1>
      <a:lt1>
        <a:srgbClr val="FFFFFF"/>
      </a:lt1>
      <a:dk2>
        <a:srgbClr val="FFFFFF"/>
      </a:dk2>
      <a:lt2>
        <a:srgbClr val="808080"/>
      </a:lt2>
      <a:accent1>
        <a:srgbClr val="6699CC"/>
      </a:accent1>
      <a:accent2>
        <a:srgbClr val="99CC99"/>
      </a:accent2>
      <a:accent3>
        <a:srgbClr val="FFFFFF"/>
      </a:accent3>
      <a:accent4>
        <a:srgbClr val="000000"/>
      </a:accent4>
      <a:accent5>
        <a:srgbClr val="B8CAE2"/>
      </a:accent5>
      <a:accent6>
        <a:srgbClr val="8AB98A"/>
      </a:accent6>
      <a:hlink>
        <a:srgbClr val="33CC33"/>
      </a:hlink>
      <a:folHlink>
        <a:srgbClr val="FFCC33"/>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8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800" b="0" i="0" u="none" strike="noStrike" cap="none" normalizeH="0" baseline="0" smtClean="0">
            <a:ln>
              <a:noFill/>
            </a:ln>
            <a:solidFill>
              <a:schemeClr val="bg1"/>
            </a:solidFill>
            <a:effectLst/>
            <a:latin typeface="Arial" charset="0"/>
          </a:defRPr>
        </a:defPPr>
      </a:lstStyle>
    </a:lnDef>
  </a:objectDefaults>
  <a:extraClrSchemeLst>
    <a:extraClrScheme>
      <a:clrScheme name="Standard-Template_Revised_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Template_Revised_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Template_Revised_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Template_Revised_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Template_Revised_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Template_Revised_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Template_Revised_0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Template_Revised_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Template_Revised_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Template_Revised_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Template_Revised_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Template_Revised_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tandard-Template_Revised_07 13">
        <a:dk1>
          <a:srgbClr val="000000"/>
        </a:dk1>
        <a:lt1>
          <a:srgbClr val="FFFFFF"/>
        </a:lt1>
        <a:dk2>
          <a:srgbClr val="FFFFFF"/>
        </a:dk2>
        <a:lt2>
          <a:srgbClr val="808080"/>
        </a:lt2>
        <a:accent1>
          <a:srgbClr val="6699CC"/>
        </a:accent1>
        <a:accent2>
          <a:srgbClr val="99CC99"/>
        </a:accent2>
        <a:accent3>
          <a:srgbClr val="FFFFFF"/>
        </a:accent3>
        <a:accent4>
          <a:srgbClr val="000000"/>
        </a:accent4>
        <a:accent5>
          <a:srgbClr val="B8CAE2"/>
        </a:accent5>
        <a:accent6>
          <a:srgbClr val="8AB98A"/>
        </a:accent6>
        <a:hlink>
          <a:srgbClr val="33CC33"/>
        </a:hlink>
        <a:folHlink>
          <a:srgbClr val="FFCC3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 Presentation Template_3_0.potx</Template>
  <TotalTime>439</TotalTime>
  <Words>2637</Words>
  <Application>Microsoft Macintosh PowerPoint</Application>
  <PresentationFormat>On-screen Show (4:3)</PresentationFormat>
  <Paragraphs>301</Paragraphs>
  <Slides>24</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Georgia</vt:lpstr>
      <vt:lpstr>ＭＳ Ｐゴシック</vt:lpstr>
      <vt:lpstr>Palatino Linotype</vt:lpstr>
      <vt:lpstr>Tahoma</vt:lpstr>
      <vt:lpstr>Titillium WebRegular</vt:lpstr>
      <vt:lpstr>Wingdings</vt:lpstr>
      <vt:lpstr>PowerPoint Presentation Template_3_0</vt:lpstr>
      <vt:lpstr>Presentation to Queen's Global Energy Conference</vt:lpstr>
      <vt:lpstr>A Changing Electricity System</vt:lpstr>
      <vt:lpstr> Ontario’s IESO: Not Your Average ISO</vt:lpstr>
      <vt:lpstr>An Evolving Supply Mix</vt:lpstr>
      <vt:lpstr>Ontario’s Electricity Supply - Capacity</vt:lpstr>
      <vt:lpstr>Ontario’s Electricity Supply - Energy</vt:lpstr>
      <vt:lpstr>PowerPoint Presentation</vt:lpstr>
      <vt:lpstr>PowerPoint Presentation</vt:lpstr>
      <vt:lpstr>Other Drivers of Change</vt:lpstr>
      <vt:lpstr>What Does the Future of the Sector Hold?</vt:lpstr>
      <vt:lpstr>Evolving Resources: Clean &amp; Distributed</vt:lpstr>
      <vt:lpstr>Virtual Power Plants</vt:lpstr>
      <vt:lpstr>Evolving Grid: Digital &amp; Smart</vt:lpstr>
      <vt:lpstr>Evolving Customers: the Prosumer</vt:lpstr>
      <vt:lpstr>Evolving Market: Toward Transactive Energy?</vt:lpstr>
      <vt:lpstr>IESO Energy Storage Initiatives</vt:lpstr>
      <vt:lpstr>Where is the Sector Headed?</vt:lpstr>
      <vt:lpstr>PowerPoint Presentation</vt:lpstr>
      <vt:lpstr>Market Renewal Overview</vt:lpstr>
      <vt:lpstr>Market Renewal Priorities</vt:lpstr>
      <vt:lpstr>PowerPoint Presentation</vt:lpstr>
      <vt:lpstr>PowerPoint Presentation</vt:lpstr>
      <vt:lpstr>PowerPoint Presentation</vt:lpstr>
      <vt:lpstr>IESO Resources – Keep in Touch</vt:lpstr>
    </vt:vector>
  </TitlesOfParts>
  <Company>IESO</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(ALL CAPS)</dc:title>
  <dc:creator>Too, June</dc:creator>
  <cp:lastModifiedBy>Natalie Wroblewski</cp:lastModifiedBy>
  <cp:revision>24</cp:revision>
  <cp:lastPrinted>2015-01-21T20:51:35Z</cp:lastPrinted>
  <dcterms:created xsi:type="dcterms:W3CDTF">2015-06-02T20:28:55Z</dcterms:created>
  <dcterms:modified xsi:type="dcterms:W3CDTF">2017-02-09T23:55:51Z</dcterms:modified>
</cp:coreProperties>
</file>